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5.jpg" ContentType="image/jpg"/>
  <Override PartName="/ppt/media/image35.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20"/>
  </p:notesMasterIdLst>
  <p:sldIdLst>
    <p:sldId id="371" r:id="rId4"/>
    <p:sldId id="417" r:id="rId5"/>
    <p:sldId id="414" r:id="rId6"/>
    <p:sldId id="433" r:id="rId7"/>
    <p:sldId id="420" r:id="rId8"/>
    <p:sldId id="418" r:id="rId9"/>
    <p:sldId id="423" r:id="rId10"/>
    <p:sldId id="419" r:id="rId11"/>
    <p:sldId id="428" r:id="rId12"/>
    <p:sldId id="363" r:id="rId13"/>
    <p:sldId id="271" r:id="rId14"/>
    <p:sldId id="272" r:id="rId15"/>
    <p:sldId id="273" r:id="rId16"/>
    <p:sldId id="424" r:id="rId17"/>
    <p:sldId id="425" r:id="rId18"/>
    <p:sldId id="270" r:id="rId19"/>
  </p:sldIdLst>
  <p:sldSz cx="7556500" cy="106934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n" initials="jio" lastIdx="2" clrIdx="0">
    <p:extLst>
      <p:ext uri="{19B8F6BF-5375-455C-9EA6-DF929625EA0E}">
        <p15:presenceInfo xmlns:p15="http://schemas.microsoft.com/office/powerpoint/2012/main" userId="julien" providerId="None"/>
      </p:ext>
    </p:extLst>
  </p:cmAuthor>
  <p:cmAuthor id="2" name="julien italiano" initials="ji" lastIdx="1" clrIdx="1">
    <p:extLst>
      <p:ext uri="{19B8F6BF-5375-455C-9EA6-DF929625EA0E}">
        <p15:presenceInfo xmlns:p15="http://schemas.microsoft.com/office/powerpoint/2012/main" userId="3c31590f298981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636466"/>
    <a:srgbClr val="24ABE3"/>
    <a:srgbClr val="27246A"/>
    <a:srgbClr val="37C4E3"/>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3CCCF-5D33-438D-95B5-FDAB9A19BA5C}" v="6" dt="2024-04-09T07:40:57.360"/>
    <p1510:client id="{80D5ED57-B3A8-4BBA-BDBC-9A1ACE5B05B3}" v="24" dt="2024-04-08T14:03:33.345"/>
    <p1510:client id="{95FAA2B1-3C86-4A27-B4A5-F3CD3E26DE8B}" v="3" dt="2024-04-08T13:49:42.7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61" autoAdjust="0"/>
    <p:restoredTop sz="93457" autoAdjust="0"/>
  </p:normalViewPr>
  <p:slideViewPr>
    <p:cSldViewPr>
      <p:cViewPr varScale="1">
        <p:scale>
          <a:sx n="51" d="100"/>
          <a:sy n="51" d="100"/>
        </p:scale>
        <p:origin x="2586" y="69"/>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02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fr-FR" dirty="0"/>
          </a:p>
        </p:txBody>
      </p:sp>
      <p:sp>
        <p:nvSpPr>
          <p:cNvPr id="3" name="Espace réservé de la date 2"/>
          <p:cNvSpPr>
            <a:spLocks noGrp="1"/>
          </p:cNvSpPr>
          <p:nvPr>
            <p:ph type="dt" idx="1"/>
          </p:nvPr>
        </p:nvSpPr>
        <p:spPr>
          <a:xfrm>
            <a:off x="3850750" y="1"/>
            <a:ext cx="2945405" cy="497333"/>
          </a:xfrm>
          <a:prstGeom prst="rect">
            <a:avLst/>
          </a:prstGeom>
        </p:spPr>
        <p:txBody>
          <a:bodyPr vert="horz" lIns="88194" tIns="44097" rIns="88194" bIns="44097" rtlCol="0"/>
          <a:lstStyle>
            <a:lvl1pPr algn="r">
              <a:defRPr sz="1200"/>
            </a:lvl1pPr>
          </a:lstStyle>
          <a:p>
            <a:fld id="{1D77C062-BD7C-4208-9356-84C0C39DC3E1}" type="datetimeFigureOut">
              <a:rPr lang="fr-FR" smtClean="0"/>
              <a:t>19/05/2026</a:t>
            </a:fld>
            <a:endParaRPr lang="fr-FR" dirty="0"/>
          </a:p>
        </p:txBody>
      </p:sp>
      <p:sp>
        <p:nvSpPr>
          <p:cNvPr id="4" name="Espace réservé de l'image des diapositives 3"/>
          <p:cNvSpPr>
            <a:spLocks noGrp="1" noRot="1" noChangeAspect="1"/>
          </p:cNvSpPr>
          <p:nvPr>
            <p:ph type="sldImg" idx="2"/>
          </p:nvPr>
        </p:nvSpPr>
        <p:spPr>
          <a:xfrm>
            <a:off x="2216150" y="1241425"/>
            <a:ext cx="2366963" cy="3349625"/>
          </a:xfrm>
          <a:prstGeom prst="rect">
            <a:avLst/>
          </a:prstGeom>
          <a:noFill/>
          <a:ln w="12700">
            <a:solidFill>
              <a:prstClr val="black"/>
            </a:solidFill>
          </a:ln>
        </p:spPr>
        <p:txBody>
          <a:bodyPr vert="horz" lIns="88194" tIns="44097" rIns="88194" bIns="44097" rtlCol="0" anchor="ctr"/>
          <a:lstStyle/>
          <a:p>
            <a:endParaRPr lang="fr-FR" dirty="0"/>
          </a:p>
        </p:txBody>
      </p:sp>
      <p:sp>
        <p:nvSpPr>
          <p:cNvPr id="5" name="Espace réservé des commentaires 4"/>
          <p:cNvSpPr>
            <a:spLocks noGrp="1"/>
          </p:cNvSpPr>
          <p:nvPr>
            <p:ph type="body" sz="quarter" idx="3"/>
          </p:nvPr>
        </p:nvSpPr>
        <p:spPr>
          <a:xfrm>
            <a:off x="680527" y="4777782"/>
            <a:ext cx="5438140" cy="3907834"/>
          </a:xfrm>
          <a:prstGeom prst="rect">
            <a:avLst/>
          </a:prstGeom>
        </p:spPr>
        <p:txBody>
          <a:bodyPr vert="horz" lIns="88194" tIns="44097" rIns="88194" bIns="4409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9305"/>
            <a:ext cx="2945406" cy="497333"/>
          </a:xfrm>
          <a:prstGeom prst="rect">
            <a:avLst/>
          </a:prstGeom>
        </p:spPr>
        <p:txBody>
          <a:bodyPr vert="horz" lIns="88194" tIns="44097" rIns="88194" bIns="44097"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750" y="9429305"/>
            <a:ext cx="2945405" cy="497333"/>
          </a:xfrm>
          <a:prstGeom prst="rect">
            <a:avLst/>
          </a:prstGeom>
        </p:spPr>
        <p:txBody>
          <a:bodyPr vert="horz" lIns="88194" tIns="44097" rIns="88194" bIns="44097" rtlCol="0" anchor="b"/>
          <a:lstStyle>
            <a:lvl1pPr algn="r">
              <a:defRPr sz="1200"/>
            </a:lvl1pPr>
          </a:lstStyle>
          <a:p>
            <a:fld id="{59067481-BD3E-4A4B-9739-C0A3970D3A56}" type="slidenum">
              <a:rPr lang="fr-FR" smtClean="0"/>
              <a:t>‹N°›</a:t>
            </a:fld>
            <a:endParaRPr lang="fr-FR" dirty="0"/>
          </a:p>
        </p:txBody>
      </p:sp>
    </p:spTree>
    <p:extLst>
      <p:ext uri="{BB962C8B-B14F-4D97-AF65-F5344CB8AC3E}">
        <p14:creationId xmlns:p14="http://schemas.microsoft.com/office/powerpoint/2010/main" val="40018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067481-BD3E-4A4B-9739-C0A3970D3A56}" type="slidenum">
              <a:rPr lang="fr-FR" smtClean="0"/>
              <a:t>1</a:t>
            </a:fld>
            <a:endParaRPr lang="fr-FR" dirty="0"/>
          </a:p>
        </p:txBody>
      </p:sp>
    </p:spTree>
    <p:extLst>
      <p:ext uri="{BB962C8B-B14F-4D97-AF65-F5344CB8AC3E}">
        <p14:creationId xmlns:p14="http://schemas.microsoft.com/office/powerpoint/2010/main" val="385010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23464" y="10412657"/>
            <a:ext cx="2945129" cy="246221"/>
          </a:xfrm>
          <a:prstGeom prst="rect">
            <a:avLst/>
          </a:prstGeom>
        </p:spPr>
        <p:txBody>
          <a:bodyPr lIns="0" tIns="0" rIns="0" bIns="0"/>
          <a:lstStyle>
            <a:lvl1pPr>
              <a:defRPr sz="800" b="0" i="0">
                <a:solidFill>
                  <a:schemeClr val="bg1"/>
                </a:solidFill>
                <a:latin typeface="Trebuchet MS"/>
                <a:cs typeface="Trebuchet MS"/>
              </a:defRPr>
            </a:lvl1pPr>
          </a:lstStyle>
          <a:p>
            <a:pPr marL="12700">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55" dirty="0">
                <a:latin typeface="AvantGarde LT Book" panose="02000603030000020004" pitchFamily="2" charset="0"/>
              </a:rPr>
              <a:t> </a:t>
            </a:r>
            <a:r>
              <a:rPr lang="fr-FR" spc="105" dirty="0">
                <a:latin typeface="AvantGarde LT Book" panose="02000603030000020004" pitchFamily="2" charset="0"/>
              </a:rPr>
              <a:t>–</a:t>
            </a:r>
            <a:r>
              <a:rPr lang="fr-FR" spc="-60" dirty="0">
                <a:latin typeface="AvantGarde LT Book" panose="02000603030000020004" pitchFamily="2" charset="0"/>
              </a:rPr>
              <a:t> </a:t>
            </a:r>
            <a:r>
              <a:rPr lang="fr-FR" spc="-15" dirty="0">
                <a:latin typeface="AvantGarde LT Book" panose="02000603030000020004" pitchFamily="2" charset="0"/>
              </a:rPr>
              <a:t>Siren</a:t>
            </a:r>
            <a:r>
              <a:rPr lang="fr-FR" spc="-55" dirty="0">
                <a:latin typeface="AvantGarde LT Book" panose="02000603030000020004" pitchFamily="2" charset="0"/>
              </a:rPr>
              <a:t>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55" dirty="0">
                <a:latin typeface="AvantGarde LT Book" panose="02000603030000020004" pitchFamily="2" charset="0"/>
              </a:rPr>
              <a:t> </a:t>
            </a:r>
            <a:r>
              <a:rPr lang="fr-FR" spc="-30" dirty="0">
                <a:latin typeface="AvantGarde LT Book" panose="02000603030000020004" pitchFamily="2" charset="0"/>
              </a:rPr>
              <a:t>-</a:t>
            </a:r>
            <a:r>
              <a:rPr lang="fr-FR" spc="-60" dirty="0">
                <a:latin typeface="AvantGarde LT Book" panose="02000603030000020004" pitchFamily="2" charset="0"/>
              </a:rPr>
              <a:t>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a:t>
            </a:r>
            <a:r>
              <a:rPr lang="fr-FR" dirty="0">
                <a:latin typeface="AvantGarde LT Book" panose="02000603030000020004" pitchFamily="2" charset="0"/>
              </a:rPr>
              <a:t>32600305860</a:t>
            </a:r>
          </a:p>
        </p:txBody>
      </p:sp>
      <p:sp>
        <p:nvSpPr>
          <p:cNvPr id="3" name="Holder 3"/>
          <p:cNvSpPr>
            <a:spLocks noGrp="1"/>
          </p:cNvSpPr>
          <p:nvPr>
            <p:ph type="dt" sz="half" idx="6"/>
          </p:nvPr>
        </p:nvSpPr>
        <p:spPr>
          <a:xfrm>
            <a:off x="5350150" y="10412657"/>
            <a:ext cx="1160779" cy="123111"/>
          </a:xfrm>
          <a:prstGeom prst="rect">
            <a:avLst/>
          </a:prstGeom>
        </p:spPr>
        <p:txBody>
          <a:bodyPr lIns="0" tIns="0" rIns="0" bIns="0"/>
          <a:lstStyle>
            <a:lvl1pPr>
              <a:defRPr sz="800" b="0" i="0">
                <a:solidFill>
                  <a:schemeClr val="bg1"/>
                </a:solidFill>
                <a:latin typeface="Trebuchet MS"/>
                <a:cs typeface="Trebuchet MS"/>
              </a:defRPr>
            </a:lvl1pPr>
          </a:lstStyle>
          <a:p>
            <a:pPr marL="12700">
              <a:spcBef>
                <a:spcPts val="65"/>
              </a:spcBef>
            </a:pPr>
            <a:r>
              <a:rPr lang="fr-FR" spc="-70" dirty="0">
                <a:latin typeface="AvantGarde LT Book" panose="02000603030000020004" pitchFamily="2" charset="0"/>
              </a:rPr>
              <a:t>Tél</a:t>
            </a:r>
            <a:r>
              <a:rPr lang="fr-FR" spc="-60" dirty="0">
                <a:latin typeface="AvantGarde LT Book" panose="02000603030000020004" pitchFamily="2" charset="0"/>
              </a:rPr>
              <a:t> </a:t>
            </a:r>
            <a:r>
              <a:rPr lang="fr-FR" spc="-75" dirty="0">
                <a:latin typeface="AvantGarde LT Book" panose="02000603030000020004" pitchFamily="2" charset="0"/>
              </a:rPr>
              <a:t>:</a:t>
            </a:r>
            <a:r>
              <a:rPr lang="fr-FR" spc="-60" dirty="0">
                <a:latin typeface="AvantGarde LT Book" panose="02000603030000020004" pitchFamily="2" charset="0"/>
              </a:rPr>
              <a:t> </a:t>
            </a:r>
            <a:r>
              <a:rPr lang="fr-FR" spc="20" dirty="0">
                <a:latin typeface="AvantGarde LT Book" panose="02000603030000020004" pitchFamily="2" charset="0"/>
              </a:rPr>
              <a:t>+33(0)1 76 52 48 18</a:t>
            </a:r>
            <a:endParaRPr lang="fr-FR" dirty="0">
              <a:latin typeface="AvantGarde LT Book" panose="02000603030000020004" pitchFamily="2" charset="0"/>
            </a:endParaRPr>
          </a:p>
        </p:txBody>
      </p:sp>
      <p:sp>
        <p:nvSpPr>
          <p:cNvPr id="4" name="Holder 4"/>
          <p:cNvSpPr>
            <a:spLocks noGrp="1"/>
          </p:cNvSpPr>
          <p:nvPr>
            <p:ph type="sldNum" sz="quarter" idx="7"/>
          </p:nvPr>
        </p:nvSpPr>
        <p:spPr>
          <a:xfrm>
            <a:off x="7104123" y="10386288"/>
            <a:ext cx="249554" cy="222250"/>
          </a:xfrm>
          <a:prstGeom prst="rect">
            <a:avLst/>
          </a:prstGeom>
        </p:spPr>
        <p:txBody>
          <a:bodyPr lIns="0" tIns="0" rIns="0" bIns="0"/>
          <a:lstStyle>
            <a:lvl1pPr>
              <a:defRPr sz="1300" b="1" i="0">
                <a:solidFill>
                  <a:schemeClr val="bg1"/>
                </a:solidFill>
                <a:latin typeface="Avenir LT Std 55 Roman"/>
                <a:cs typeface="Avenir LT Std 55 Roman"/>
              </a:defRPr>
            </a:lvl1pPr>
          </a:lstStyle>
          <a:p>
            <a:pPr marL="25400">
              <a:lnSpc>
                <a:spcPct val="100000"/>
              </a:lnSpc>
              <a:spcBef>
                <a:spcPts val="20"/>
              </a:spcBef>
            </a:pPr>
            <a:fld id="{81D60167-4931-47E6-BA6A-407CBD079E47}" type="slidenum">
              <a:rPr dirty="0"/>
              <a:t>‹N°›</a:t>
            </a:fld>
            <a:r>
              <a:rPr spc="-80" dirty="0"/>
              <a:t> </a:t>
            </a:r>
            <a:r>
              <a:rPr dirty="0"/>
              <a:t>/</a:t>
            </a:r>
          </a:p>
        </p:txBody>
      </p:sp>
    </p:spTree>
    <p:extLst>
      <p:ext uri="{BB962C8B-B14F-4D97-AF65-F5344CB8AC3E}">
        <p14:creationId xmlns:p14="http://schemas.microsoft.com/office/powerpoint/2010/main" val="11045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1 mast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548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946ED35-EBEC-86B9-3AEA-DDFD9CC325A5}"/>
              </a:ext>
            </a:extLst>
          </p:cNvPr>
          <p:cNvSpPr>
            <a:spLocks noGrp="1"/>
          </p:cNvSpPr>
          <p:nvPr>
            <p:ph type="body" idx="1"/>
          </p:nvPr>
        </p:nvSpPr>
        <p:spPr>
          <a:xfrm>
            <a:off x="519113" y="2846388"/>
            <a:ext cx="6518275" cy="678497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BADBB0F-BD51-08D3-170B-B4B8CE8A104C}"/>
              </a:ext>
            </a:extLst>
          </p:cNvPr>
          <p:cNvSpPr>
            <a:spLocks noGrp="1"/>
          </p:cNvSpPr>
          <p:nvPr>
            <p:ph type="dt" sz="half" idx="2"/>
          </p:nvPr>
        </p:nvSpPr>
        <p:spPr>
          <a:xfrm>
            <a:off x="519113" y="9910763"/>
            <a:ext cx="1700212"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E202EA99-0307-4138-A14F-C063F6E59E5A}" type="datetimeFigureOut">
              <a:rPr lang="fr-FR" smtClean="0"/>
              <a:t>19/05/2026</a:t>
            </a:fld>
            <a:endParaRPr lang="fr-FR"/>
          </a:p>
        </p:txBody>
      </p:sp>
      <p:sp>
        <p:nvSpPr>
          <p:cNvPr id="5" name="Espace réservé du pied de page 4">
            <a:extLst>
              <a:ext uri="{FF2B5EF4-FFF2-40B4-BE49-F238E27FC236}">
                <a16:creationId xmlns:a16="http://schemas.microsoft.com/office/drawing/2014/main" id="{45BEDB7A-68A7-A351-0CFC-BBB770C89692}"/>
              </a:ext>
            </a:extLst>
          </p:cNvPr>
          <p:cNvSpPr>
            <a:spLocks noGrp="1"/>
          </p:cNvSpPr>
          <p:nvPr>
            <p:ph type="ftr" sz="quarter" idx="3"/>
          </p:nvPr>
        </p:nvSpPr>
        <p:spPr>
          <a:xfrm>
            <a:off x="2503488" y="9910763"/>
            <a:ext cx="2549525"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6A31FD-8B15-B165-BCFD-371129426515}"/>
              </a:ext>
            </a:extLst>
          </p:cNvPr>
          <p:cNvSpPr>
            <a:spLocks noGrp="1"/>
          </p:cNvSpPr>
          <p:nvPr>
            <p:ph type="sldNum" sz="quarter" idx="4"/>
          </p:nvPr>
        </p:nvSpPr>
        <p:spPr>
          <a:xfrm>
            <a:off x="5337175" y="9910763"/>
            <a:ext cx="1700213"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0FF431C5-DD28-4F9D-9582-21FFF549B7B4}" type="slidenum">
              <a:rPr lang="fr-FR" smtClean="0"/>
              <a:t>‹N°›</a:t>
            </a:fld>
            <a:endParaRPr lang="fr-FR"/>
          </a:p>
        </p:txBody>
      </p:sp>
    </p:spTree>
    <p:extLst>
      <p:ext uri="{BB962C8B-B14F-4D97-AF65-F5344CB8AC3E}">
        <p14:creationId xmlns:p14="http://schemas.microsoft.com/office/powerpoint/2010/main" val="1544566821"/>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Aeonik" panose="020105030303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formationdetailing.com/1politique-rse-de-formation-detailing"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ormationdetailing.com/" TargetMode="External"/><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annuaire-du-detailing.com/" TargetMode="External"/><Relationship Id="rId5" Type="http://schemas.openxmlformats.org/officeDocument/2006/relationships/hyperlink" Target="https://detailing-france.fr/" TargetMode="External"/><Relationship Id="rId10" Type="http://schemas.openxmlformats.org/officeDocument/2006/relationships/image" Target="../media/image24.png"/><Relationship Id="rId4" Type="http://schemas.openxmlformats.org/officeDocument/2006/relationships/hyperlink" Target="https://sp-formation.com/"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s://www.fifpl.fr/profession-liberale/criteres-de-prise-en-charge" TargetMode="External"/><Relationship Id="rId3" Type="http://schemas.openxmlformats.org/officeDocument/2006/relationships/hyperlink" Target="https://www.secu-independants.fr/contact/attestations/#c46922" TargetMode="External"/><Relationship Id="rId7" Type="http://schemas.openxmlformats.org/officeDocument/2006/relationships/hyperlink" Target="https://communication-agefice.fr/"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mon-entreprise.fafcea.com/" TargetMode="External"/><Relationship Id="rId11" Type="http://schemas.openxmlformats.org/officeDocument/2006/relationships/hyperlink" Target="https://formationdetailing.com/demander-un-financement" TargetMode="External"/><Relationship Id="rId5" Type="http://schemas.openxmlformats.org/officeDocument/2006/relationships/hyperlink" Target="https://autoentrepreneur.urssaf.fr/" TargetMode="External"/><Relationship Id="rId10" Type="http://schemas.openxmlformats.org/officeDocument/2006/relationships/hyperlink" Target="https://formationdetailing.com/formations-par-type/formations-eligibles-au-cpf/" TargetMode="External"/><Relationship Id="rId4" Type="http://schemas.openxmlformats.org/officeDocument/2006/relationships/hyperlink" Target="http://www.urssaf.fr/" TargetMode="External"/><Relationship Id="rId9" Type="http://schemas.openxmlformats.org/officeDocument/2006/relationships/hyperlink" Target="https://www.moncompteformation.gouv.fr/espace-prive/html/%23/connex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hyperlink" Target="mailto:info@formationdetailing.com" TargetMode="Externa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5.jp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hyperlink" Target="http://www.formationdetailing.com/" TargetMode="External"/><Relationship Id="rId15" Type="http://schemas.openxmlformats.org/officeDocument/2006/relationships/image" Target="../media/image35.jp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hyperlink" Target="https://www.legifrance.gouv.fr/codes/article_lc/LEGIARTI000006904409#:%C2%A0:text=Article%20L6352%2D12-,Version%20en%20vigueur%20depuis%20le%2001%20mai%202008,agr%C3%A9ment%20de%20l'Etat.%22"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D0176A-0D4E-C73D-C3AA-F90FEB9A1C1A}"/>
              </a:ext>
            </a:extLst>
          </p:cNvPr>
          <p:cNvPicPr>
            <a:picLocks noChangeAspect="1"/>
          </p:cNvPicPr>
          <p:nvPr/>
        </p:nvPicPr>
        <p:blipFill>
          <a:blip r:embed="rId3"/>
          <a:stretch>
            <a:fillRect/>
          </a:stretch>
        </p:blipFill>
        <p:spPr>
          <a:xfrm>
            <a:off x="0" y="0"/>
            <a:ext cx="7560000" cy="10725858"/>
          </a:xfrm>
          <a:prstGeom prst="rect">
            <a:avLst/>
          </a:prstGeom>
        </p:spPr>
      </p:pic>
      <p:sp>
        <p:nvSpPr>
          <p:cNvPr id="32" name="object 32"/>
          <p:cNvSpPr txBox="1"/>
          <p:nvPr/>
        </p:nvSpPr>
        <p:spPr>
          <a:xfrm>
            <a:off x="2178050" y="9889077"/>
            <a:ext cx="5257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
        <p:nvSpPr>
          <p:cNvPr id="15" name="object 46">
            <a:extLst>
              <a:ext uri="{FF2B5EF4-FFF2-40B4-BE49-F238E27FC236}">
                <a16:creationId xmlns:a16="http://schemas.microsoft.com/office/drawing/2014/main" id="{4A5D6DB8-80CD-2307-3BE2-578145372251}"/>
              </a:ext>
            </a:extLst>
          </p:cNvPr>
          <p:cNvSpPr txBox="1"/>
          <p:nvPr/>
        </p:nvSpPr>
        <p:spPr>
          <a:xfrm>
            <a:off x="3022537" y="10498599"/>
            <a:ext cx="1473303" cy="182101"/>
          </a:xfrm>
          <a:prstGeom prst="rect">
            <a:avLst/>
          </a:prstGeom>
        </p:spPr>
        <p:txBody>
          <a:bodyPr vert="horz" wrap="square" lIns="0" tIns="12700" rIns="0" bIns="0" rtlCol="0" anchor="t">
            <a:spAutoFit/>
          </a:bodyPr>
          <a:lstStyle/>
          <a:p>
            <a:pPr marL="12700" algn="ctr">
              <a:lnSpc>
                <a:spcPct val="100000"/>
              </a:lnSpc>
              <a:spcBef>
                <a:spcPts val="100"/>
              </a:spcBef>
            </a:pPr>
            <a:r>
              <a:rPr lang="fr-FR" sz="1100" b="1" spc="-5" dirty="0">
                <a:solidFill>
                  <a:srgbClr val="37C4E3"/>
                </a:solidFill>
                <a:latin typeface="Dosis"/>
                <a:cs typeface="Dosis"/>
              </a:rPr>
              <a:t>Version.260202</a:t>
            </a:r>
          </a:p>
        </p:txBody>
      </p:sp>
      <p:sp>
        <p:nvSpPr>
          <p:cNvPr id="16" name="object 32">
            <a:extLst>
              <a:ext uri="{FF2B5EF4-FFF2-40B4-BE49-F238E27FC236}">
                <a16:creationId xmlns:a16="http://schemas.microsoft.com/office/drawing/2014/main" id="{3525E809-F85E-F898-8A87-B4245D28F380}"/>
              </a:ext>
            </a:extLst>
          </p:cNvPr>
          <p:cNvSpPr txBox="1"/>
          <p:nvPr/>
        </p:nvSpPr>
        <p:spPr>
          <a:xfrm>
            <a:off x="120650" y="97328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spc="20" dirty="0">
                <a:solidFill>
                  <a:srgbClr val="24ABE3"/>
                </a:solidFill>
                <a:latin typeface="Jupiter Mission" pitchFamily="2" charset="0"/>
                <a:cs typeface="Dosis"/>
              </a:rPr>
              <a:t>M</a:t>
            </a:r>
          </a:p>
        </p:txBody>
      </p:sp>
      <p:sp>
        <p:nvSpPr>
          <p:cNvPr id="18" name="object 32">
            <a:extLst>
              <a:ext uri="{FF2B5EF4-FFF2-40B4-BE49-F238E27FC236}">
                <a16:creationId xmlns:a16="http://schemas.microsoft.com/office/drawing/2014/main" id="{A3FD6355-16FF-4D74-D36B-2839F1550302}"/>
              </a:ext>
            </a:extLst>
          </p:cNvPr>
          <p:cNvSpPr txBox="1"/>
          <p:nvPr/>
        </p:nvSpPr>
        <p:spPr>
          <a:xfrm>
            <a:off x="806450" y="9801874"/>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Tree>
    <p:extLst>
      <p:ext uri="{BB962C8B-B14F-4D97-AF65-F5344CB8AC3E}">
        <p14:creationId xmlns:p14="http://schemas.microsoft.com/office/powerpoint/2010/main" val="396983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580176" y="12404"/>
            <a:ext cx="2971720" cy="10668766"/>
          </a:xfrm>
          <a:prstGeom prst="rect">
            <a:avLst/>
          </a:prstGeom>
        </p:spPr>
      </p:pic>
      <p:sp>
        <p:nvSpPr>
          <p:cNvPr id="3" name="Text 0"/>
          <p:cNvSpPr/>
          <p:nvPr/>
        </p:nvSpPr>
        <p:spPr>
          <a:xfrm>
            <a:off x="489163" y="393221"/>
            <a:ext cx="3747787" cy="1731119"/>
          </a:xfrm>
          <a:prstGeom prst="rect">
            <a:avLst/>
          </a:prstGeom>
          <a:noFill/>
          <a:ln/>
        </p:spPr>
        <p:txBody>
          <a:bodyPr wrap="square" lIns="0" tIns="0" rIns="0" bIns="0" rtlCol="0" anchor="t"/>
          <a:lstStyle/>
          <a:p>
            <a:pPr>
              <a:lnSpc>
                <a:spcPts val="3405"/>
              </a:lnSpc>
            </a:pPr>
            <a:r>
              <a:rPr lang="en-US" sz="2709" b="1" dirty="0">
                <a:solidFill>
                  <a:srgbClr val="000000"/>
                </a:solidFill>
                <a:latin typeface="Century Gothic" panose="020B0502020202020204" pitchFamily="34" charset="0"/>
                <a:ea typeface="Syne Bold" pitchFamily="34" charset="-122"/>
                <a:cs typeface="Syne Bold" pitchFamily="34" charset="-120"/>
              </a:rPr>
              <a:t>Notre Engagement RSE chez Formation Detailing</a:t>
            </a:r>
            <a:endParaRPr lang="en-US" sz="2709" dirty="0">
              <a:latin typeface="Century Gothic" panose="020B0502020202020204" pitchFamily="34" charset="0"/>
            </a:endParaRPr>
          </a:p>
        </p:txBody>
      </p:sp>
      <p:sp>
        <p:nvSpPr>
          <p:cNvPr id="4" name="Text 1"/>
          <p:cNvSpPr/>
          <p:nvPr/>
        </p:nvSpPr>
        <p:spPr>
          <a:xfrm>
            <a:off x="489163" y="2332069"/>
            <a:ext cx="3747787" cy="1108054"/>
          </a:xfrm>
          <a:prstGeom prst="rect">
            <a:avLst/>
          </a:prstGeom>
          <a:noFill/>
          <a:ln/>
        </p:spPr>
        <p:txBody>
          <a:bodyPr wrap="squar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Chez Formation Detailing, nous plaçons la Responsabilité Sociétale des Entreprises au cœur de notre mission. Notre démarche RSE s'articule autour de trois piliers fondamentaux qui soutiennent notre vision de devenir le leader du detailing responsable en France.</a:t>
            </a:r>
            <a:endParaRPr lang="en-US" sz="1084" dirty="0"/>
          </a:p>
        </p:txBody>
      </p:sp>
      <p:pic>
        <p:nvPicPr>
          <p:cNvPr id="5" name="Image 1" descr="preencoded.png"/>
          <p:cNvPicPr>
            <a:picLocks noChangeAspect="1"/>
          </p:cNvPicPr>
          <p:nvPr/>
        </p:nvPicPr>
        <p:blipFill>
          <a:blip r:embed="rId4"/>
          <a:stretch>
            <a:fillRect/>
          </a:stretch>
        </p:blipFill>
        <p:spPr>
          <a:xfrm>
            <a:off x="1744691" y="3595890"/>
            <a:ext cx="1236732" cy="381860"/>
          </a:xfrm>
          <a:prstGeom prst="rect">
            <a:avLst/>
          </a:prstGeom>
        </p:spPr>
      </p:pic>
      <p:pic>
        <p:nvPicPr>
          <p:cNvPr id="6" name="Image 2" descr="preencoded.png"/>
          <p:cNvPicPr>
            <a:picLocks noChangeAspect="1"/>
          </p:cNvPicPr>
          <p:nvPr/>
        </p:nvPicPr>
        <p:blipFill>
          <a:blip r:embed="rId5"/>
          <a:stretch>
            <a:fillRect/>
          </a:stretch>
        </p:blipFill>
        <p:spPr>
          <a:xfrm>
            <a:off x="2265672" y="3708354"/>
            <a:ext cx="194708" cy="243416"/>
          </a:xfrm>
          <a:prstGeom prst="rect">
            <a:avLst/>
          </a:prstGeom>
        </p:spPr>
      </p:pic>
      <p:pic>
        <p:nvPicPr>
          <p:cNvPr id="7" name="Image 3" descr="preencoded.png"/>
          <p:cNvPicPr>
            <a:picLocks noChangeAspect="1"/>
          </p:cNvPicPr>
          <p:nvPr/>
        </p:nvPicPr>
        <p:blipFill>
          <a:blip r:embed="rId6"/>
          <a:stretch>
            <a:fillRect/>
          </a:stretch>
        </p:blipFill>
        <p:spPr>
          <a:xfrm>
            <a:off x="1126294" y="4012331"/>
            <a:ext cx="2473525" cy="381860"/>
          </a:xfrm>
          <a:prstGeom prst="rect">
            <a:avLst/>
          </a:prstGeom>
        </p:spPr>
      </p:pic>
      <p:pic>
        <p:nvPicPr>
          <p:cNvPr id="8" name="Image 4" descr="preencoded.png"/>
          <p:cNvPicPr>
            <a:picLocks noChangeAspect="1"/>
          </p:cNvPicPr>
          <p:nvPr/>
        </p:nvPicPr>
        <p:blipFill>
          <a:blip r:embed="rId7"/>
          <a:stretch>
            <a:fillRect/>
          </a:stretch>
        </p:blipFill>
        <p:spPr>
          <a:xfrm>
            <a:off x="2265672" y="4081554"/>
            <a:ext cx="194708" cy="243416"/>
          </a:xfrm>
          <a:prstGeom prst="rect">
            <a:avLst/>
          </a:prstGeom>
        </p:spPr>
      </p:pic>
      <p:pic>
        <p:nvPicPr>
          <p:cNvPr id="9" name="Image 5" descr="preencoded.png"/>
          <p:cNvPicPr>
            <a:picLocks noChangeAspect="1"/>
          </p:cNvPicPr>
          <p:nvPr/>
        </p:nvPicPr>
        <p:blipFill>
          <a:blip r:embed="rId8"/>
          <a:stretch>
            <a:fillRect/>
          </a:stretch>
        </p:blipFill>
        <p:spPr>
          <a:xfrm>
            <a:off x="507897" y="4428772"/>
            <a:ext cx="3710258" cy="381860"/>
          </a:xfrm>
          <a:prstGeom prst="rect">
            <a:avLst/>
          </a:prstGeom>
        </p:spPr>
      </p:pic>
      <p:pic>
        <p:nvPicPr>
          <p:cNvPr id="10" name="Image 6" descr="preencoded.png"/>
          <p:cNvPicPr>
            <a:picLocks noChangeAspect="1"/>
          </p:cNvPicPr>
          <p:nvPr/>
        </p:nvPicPr>
        <p:blipFill>
          <a:blip r:embed="rId9"/>
          <a:stretch>
            <a:fillRect/>
          </a:stretch>
        </p:blipFill>
        <p:spPr>
          <a:xfrm>
            <a:off x="2265611" y="4497995"/>
            <a:ext cx="194708" cy="243416"/>
          </a:xfrm>
          <a:prstGeom prst="rect">
            <a:avLst/>
          </a:prstGeom>
        </p:spPr>
      </p:pic>
      <p:sp>
        <p:nvSpPr>
          <p:cNvPr id="11" name="Shape 2"/>
          <p:cNvSpPr/>
          <p:nvPr/>
        </p:nvSpPr>
        <p:spPr>
          <a:xfrm>
            <a:off x="489164" y="5104846"/>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12" name="Image 7" descr="preencoded.png"/>
          <p:cNvPicPr>
            <a:picLocks noChangeAspect="1"/>
          </p:cNvPicPr>
          <p:nvPr/>
        </p:nvPicPr>
        <p:blipFill>
          <a:blip r:embed="rId10"/>
          <a:stretch>
            <a:fillRect/>
          </a:stretch>
        </p:blipFill>
        <p:spPr>
          <a:xfrm>
            <a:off x="541065" y="5135127"/>
            <a:ext cx="173087" cy="216328"/>
          </a:xfrm>
          <a:prstGeom prst="rect">
            <a:avLst/>
          </a:prstGeom>
        </p:spPr>
      </p:pic>
      <p:sp>
        <p:nvSpPr>
          <p:cNvPr id="13" name="Text 3"/>
          <p:cNvSpPr/>
          <p:nvPr/>
        </p:nvSpPr>
        <p:spPr>
          <a:xfrm>
            <a:off x="904560" y="5104846"/>
            <a:ext cx="173105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Économique</a:t>
            </a:r>
            <a:endParaRPr lang="en-US" sz="1341" dirty="0"/>
          </a:p>
        </p:txBody>
      </p:sp>
      <p:sp>
        <p:nvSpPr>
          <p:cNvPr id="14" name="Text 4"/>
          <p:cNvSpPr/>
          <p:nvPr/>
        </p:nvSpPr>
        <p:spPr>
          <a:xfrm>
            <a:off x="904562" y="5404217"/>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Gouvernance éthique et durable</a:t>
            </a:r>
            <a:endParaRPr lang="en-US" sz="1084" dirty="0"/>
          </a:p>
        </p:txBody>
      </p:sp>
      <p:sp>
        <p:nvSpPr>
          <p:cNvPr id="15" name="Shape 5"/>
          <p:cNvSpPr/>
          <p:nvPr/>
        </p:nvSpPr>
        <p:spPr>
          <a:xfrm>
            <a:off x="489164" y="5850817"/>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16" name="Image 8" descr="preencoded.png"/>
          <p:cNvPicPr>
            <a:picLocks noChangeAspect="1"/>
          </p:cNvPicPr>
          <p:nvPr/>
        </p:nvPicPr>
        <p:blipFill>
          <a:blip r:embed="rId11"/>
          <a:stretch>
            <a:fillRect/>
          </a:stretch>
        </p:blipFill>
        <p:spPr>
          <a:xfrm>
            <a:off x="541065" y="5881098"/>
            <a:ext cx="173087" cy="216328"/>
          </a:xfrm>
          <a:prstGeom prst="rect">
            <a:avLst/>
          </a:prstGeom>
        </p:spPr>
      </p:pic>
      <p:sp>
        <p:nvSpPr>
          <p:cNvPr id="17" name="Text 6"/>
          <p:cNvSpPr/>
          <p:nvPr/>
        </p:nvSpPr>
        <p:spPr>
          <a:xfrm>
            <a:off x="904560" y="5850817"/>
            <a:ext cx="173105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Social</a:t>
            </a:r>
            <a:endParaRPr lang="en-US" sz="1341" dirty="0"/>
          </a:p>
        </p:txBody>
      </p:sp>
      <p:sp>
        <p:nvSpPr>
          <p:cNvPr id="18" name="Text 7"/>
          <p:cNvSpPr/>
          <p:nvPr/>
        </p:nvSpPr>
        <p:spPr>
          <a:xfrm>
            <a:off x="904562" y="6150188"/>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Inclusion et engagement communautaire</a:t>
            </a:r>
            <a:endParaRPr lang="en-US" sz="1084" dirty="0"/>
          </a:p>
        </p:txBody>
      </p:sp>
      <p:sp>
        <p:nvSpPr>
          <p:cNvPr id="19" name="Shape 8"/>
          <p:cNvSpPr/>
          <p:nvPr/>
        </p:nvSpPr>
        <p:spPr>
          <a:xfrm>
            <a:off x="489164" y="6596788"/>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20" name="Image 9" descr="preencoded.png"/>
          <p:cNvPicPr>
            <a:picLocks noChangeAspect="1"/>
          </p:cNvPicPr>
          <p:nvPr/>
        </p:nvPicPr>
        <p:blipFill>
          <a:blip r:embed="rId12"/>
          <a:stretch>
            <a:fillRect/>
          </a:stretch>
        </p:blipFill>
        <p:spPr>
          <a:xfrm>
            <a:off x="541065" y="6627069"/>
            <a:ext cx="173087" cy="216328"/>
          </a:xfrm>
          <a:prstGeom prst="rect">
            <a:avLst/>
          </a:prstGeom>
        </p:spPr>
      </p:pic>
      <p:sp>
        <p:nvSpPr>
          <p:cNvPr id="21" name="Text 9"/>
          <p:cNvSpPr/>
          <p:nvPr/>
        </p:nvSpPr>
        <p:spPr>
          <a:xfrm>
            <a:off x="904560" y="6596788"/>
            <a:ext cx="213619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Environnemental</a:t>
            </a:r>
            <a:endParaRPr lang="en-US" sz="1341" dirty="0"/>
          </a:p>
        </p:txBody>
      </p:sp>
      <p:sp>
        <p:nvSpPr>
          <p:cNvPr id="22" name="Text 10"/>
          <p:cNvSpPr/>
          <p:nvPr/>
        </p:nvSpPr>
        <p:spPr>
          <a:xfrm>
            <a:off x="904562" y="6896158"/>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Solutions écologiques certifiées</a:t>
            </a:r>
            <a:endParaRPr lang="en-US" sz="1084" dirty="0"/>
          </a:p>
        </p:txBody>
      </p:sp>
      <p:sp>
        <p:nvSpPr>
          <p:cNvPr id="23" name="Text 11"/>
          <p:cNvSpPr/>
          <p:nvPr/>
        </p:nvSpPr>
        <p:spPr>
          <a:xfrm>
            <a:off x="489163" y="7273535"/>
            <a:ext cx="3747787" cy="1551276"/>
          </a:xfrm>
          <a:prstGeom prst="rect">
            <a:avLst/>
          </a:prstGeom>
          <a:noFill/>
          <a:ln/>
        </p:spPr>
        <p:txBody>
          <a:bodyPr wrap="squar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Nous nous engageons à former la prochaine génération de professionnels conscients des enjeux environnementaux tout en maintenant l'excellence technique qui fait notre réputation. Notre approche intégrée combine produits écologiques certifiés, réduction des déchets, politique de diversité inclusive, engagements communautaires et investissement dans l'innovation durable.</a:t>
            </a:r>
          </a:p>
          <a:p>
            <a:pPr>
              <a:lnSpc>
                <a:spcPts val="1728"/>
              </a:lnSpc>
            </a:pPr>
            <a:endParaRPr lang="en-US" sz="1084" dirty="0">
              <a:solidFill>
                <a:srgbClr val="000000"/>
              </a:solidFill>
              <a:latin typeface="Arimo" pitchFamily="34" charset="0"/>
              <a:ea typeface="Arimo" pitchFamily="34" charset="-122"/>
              <a:cs typeface="Arimo" pitchFamily="34" charset="-120"/>
            </a:endParaRPr>
          </a:p>
          <a:p>
            <a:pPr>
              <a:lnSpc>
                <a:spcPts val="1728"/>
              </a:lnSpc>
            </a:pPr>
            <a:r>
              <a:rPr lang="fr-FR" sz="1099" dirty="0">
                <a:hlinkClick r:id="rId13" action="ppaction://hlinkfile"/>
              </a:rPr>
              <a:t>Découvrez nos actions concrètes en matière de RSE.</a:t>
            </a:r>
            <a:endParaRPr lang="en-US" sz="1084" dirty="0"/>
          </a:p>
        </p:txBody>
      </p:sp>
      <p:pic>
        <p:nvPicPr>
          <p:cNvPr id="25" name="Image 24">
            <a:extLst>
              <a:ext uri="{FF2B5EF4-FFF2-40B4-BE49-F238E27FC236}">
                <a16:creationId xmlns:a16="http://schemas.microsoft.com/office/drawing/2014/main" id="{B9FC14D2-6727-5E73-8EF9-389C7EF97AF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972796" y="9562957"/>
            <a:ext cx="2837670" cy="8152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5E934A-BFD8-66F3-4BB9-43F7816A75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2" y="8644"/>
            <a:ext cx="7547536" cy="10676113"/>
          </a:xfrm>
          <a:prstGeom prst="rect">
            <a:avLst/>
          </a:prstGeom>
        </p:spPr>
      </p:pic>
      <p:sp>
        <p:nvSpPr>
          <p:cNvPr id="2" name="object 14">
            <a:extLst>
              <a:ext uri="{FF2B5EF4-FFF2-40B4-BE49-F238E27FC236}">
                <a16:creationId xmlns:a16="http://schemas.microsoft.com/office/drawing/2014/main" id="{13E97398-0652-D8FD-4010-7DEA8B1B72F7}"/>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4" name="Espace réservé du numéro de diapositive 1">
            <a:extLst>
              <a:ext uri="{FF2B5EF4-FFF2-40B4-BE49-F238E27FC236}">
                <a16:creationId xmlns:a16="http://schemas.microsoft.com/office/drawing/2014/main" id="{5C6E1C65-51FA-BF3A-4B15-67DA135CA93A}"/>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11</a:t>
            </a:fld>
            <a:r>
              <a:rPr lang="fr-FR" spc="-80" dirty="0"/>
              <a:t> </a:t>
            </a:r>
            <a:r>
              <a:rPr lang="fr-FR" dirty="0"/>
              <a:t>/</a:t>
            </a:r>
          </a:p>
        </p:txBody>
      </p:sp>
    </p:spTree>
    <p:extLst>
      <p:ext uri="{BB962C8B-B14F-4D97-AF65-F5344CB8AC3E}">
        <p14:creationId xmlns:p14="http://schemas.microsoft.com/office/powerpoint/2010/main" val="122136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E0D951-19E5-618D-9E46-B9FC76DF4F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2" y="8644"/>
            <a:ext cx="7547536" cy="10676113"/>
          </a:xfrm>
          <a:prstGeom prst="rect">
            <a:avLst/>
          </a:prstGeom>
        </p:spPr>
      </p:pic>
      <p:sp>
        <p:nvSpPr>
          <p:cNvPr id="5" name="object 14">
            <a:extLst>
              <a:ext uri="{FF2B5EF4-FFF2-40B4-BE49-F238E27FC236}">
                <a16:creationId xmlns:a16="http://schemas.microsoft.com/office/drawing/2014/main" id="{C666471A-7CB2-59EC-D399-99D5C9890A91}"/>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6" name="Espace réservé du numéro de diapositive 1">
            <a:extLst>
              <a:ext uri="{FF2B5EF4-FFF2-40B4-BE49-F238E27FC236}">
                <a16:creationId xmlns:a16="http://schemas.microsoft.com/office/drawing/2014/main" id="{C1EF4959-29BA-E0CF-C443-06D890880267}"/>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12</a:t>
            </a:fld>
            <a:r>
              <a:rPr lang="fr-FR" spc="-80" dirty="0"/>
              <a:t> </a:t>
            </a:r>
            <a:r>
              <a:rPr lang="fr-FR" dirty="0"/>
              <a:t>/</a:t>
            </a:r>
          </a:p>
        </p:txBody>
      </p:sp>
    </p:spTree>
    <p:extLst>
      <p:ext uri="{BB962C8B-B14F-4D97-AF65-F5344CB8AC3E}">
        <p14:creationId xmlns:p14="http://schemas.microsoft.com/office/powerpoint/2010/main" val="133409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5CD85D-F6F3-27EA-F2CF-4B8426BB4687}"/>
              </a:ext>
            </a:extLst>
          </p:cNvPr>
          <p:cNvPicPr>
            <a:picLocks noChangeAspect="1"/>
          </p:cNvPicPr>
          <p:nvPr/>
        </p:nvPicPr>
        <p:blipFill>
          <a:blip r:embed="rId2">
            <a:extLst>
              <a:ext uri="{28A0092B-C50C-407E-A947-70E740481C1C}">
                <a14:useLocalDpi xmlns:a14="http://schemas.microsoft.com/office/drawing/2010/main" val="0"/>
              </a:ext>
            </a:extLst>
          </a:blip>
          <a:srcRect l="31789" t="12003" r="35147"/>
          <a:stretch/>
        </p:blipFill>
        <p:spPr>
          <a:xfrm>
            <a:off x="0" y="-103573"/>
            <a:ext cx="7556500" cy="10809673"/>
          </a:xfrm>
          <a:prstGeom prst="rect">
            <a:avLst/>
          </a:prstGeom>
        </p:spPr>
      </p:pic>
      <p:sp>
        <p:nvSpPr>
          <p:cNvPr id="5" name="object 14">
            <a:extLst>
              <a:ext uri="{FF2B5EF4-FFF2-40B4-BE49-F238E27FC236}">
                <a16:creationId xmlns:a16="http://schemas.microsoft.com/office/drawing/2014/main" id="{E9B0CB2E-9C3E-2E70-CA7C-4C8CD8199BB5}"/>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6" name="Espace réservé du numéro de diapositive 1">
            <a:extLst>
              <a:ext uri="{FF2B5EF4-FFF2-40B4-BE49-F238E27FC236}">
                <a16:creationId xmlns:a16="http://schemas.microsoft.com/office/drawing/2014/main" id="{11C47CF7-5BAC-85C9-E711-ABE0FD48E91E}"/>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13</a:t>
            </a:fld>
            <a:r>
              <a:rPr lang="fr-FR" spc="-80" dirty="0"/>
              <a:t> </a:t>
            </a:r>
            <a:r>
              <a:rPr lang="fr-FR" dirty="0"/>
              <a:t>/</a:t>
            </a:r>
          </a:p>
        </p:txBody>
      </p:sp>
    </p:spTree>
    <p:extLst>
      <p:ext uri="{BB962C8B-B14F-4D97-AF65-F5344CB8AC3E}">
        <p14:creationId xmlns:p14="http://schemas.microsoft.com/office/powerpoint/2010/main" val="15198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F53B-6146-F80C-A1B6-CCE9ADE3893B}"/>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6590B966-96C9-7F7E-8CA9-09A909A2A963}"/>
              </a:ext>
            </a:extLst>
          </p:cNvPr>
          <p:cNvPicPr>
            <a:picLocks noChangeAspect="1"/>
          </p:cNvPicPr>
          <p:nvPr/>
        </p:nvPicPr>
        <p:blipFill>
          <a:blip r:embed="rId2"/>
          <a:srcRect b="46093"/>
          <a:stretch>
            <a:fillRect/>
          </a:stretch>
        </p:blipFill>
        <p:spPr>
          <a:xfrm>
            <a:off x="-2066" y="0"/>
            <a:ext cx="7560000" cy="1270638"/>
          </a:xfrm>
          <a:prstGeom prst="rect">
            <a:avLst/>
          </a:prstGeom>
        </p:spPr>
      </p:pic>
      <p:sp>
        <p:nvSpPr>
          <p:cNvPr id="21" name="Rectangle 20">
            <a:extLst>
              <a:ext uri="{FF2B5EF4-FFF2-40B4-BE49-F238E27FC236}">
                <a16:creationId xmlns:a16="http://schemas.microsoft.com/office/drawing/2014/main" id="{DE0C8A02-AB21-E8CE-0799-C47F776C09CD}"/>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bject 85">
            <a:extLst>
              <a:ext uri="{FF2B5EF4-FFF2-40B4-BE49-F238E27FC236}">
                <a16:creationId xmlns:a16="http://schemas.microsoft.com/office/drawing/2014/main" id="{DC95FA2C-33F3-037D-5A3E-E52EB917C54C}"/>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7BFD8AA7-E595-B71C-61C6-1EB261295AA8}"/>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4" name="object 14">
            <a:extLst>
              <a:ext uri="{FF2B5EF4-FFF2-40B4-BE49-F238E27FC236}">
                <a16:creationId xmlns:a16="http://schemas.microsoft.com/office/drawing/2014/main" id="{E805AC6E-397D-F657-2159-F91C6C70C09C}"/>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11" name="Espace réservé du numéro de diapositive 1">
            <a:extLst>
              <a:ext uri="{FF2B5EF4-FFF2-40B4-BE49-F238E27FC236}">
                <a16:creationId xmlns:a16="http://schemas.microsoft.com/office/drawing/2014/main" id="{43663D89-E25E-0C0E-8F97-A83EE2FDC32E}"/>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14</a:t>
            </a:fld>
            <a:r>
              <a:rPr lang="fr-FR" spc="-80" dirty="0"/>
              <a:t> </a:t>
            </a:r>
            <a:r>
              <a:rPr lang="fr-FR" dirty="0"/>
              <a:t>/</a:t>
            </a:r>
          </a:p>
        </p:txBody>
      </p:sp>
      <p:sp>
        <p:nvSpPr>
          <p:cNvPr id="22" name="Rectangle 21">
            <a:extLst>
              <a:ext uri="{FF2B5EF4-FFF2-40B4-BE49-F238E27FC236}">
                <a16:creationId xmlns:a16="http://schemas.microsoft.com/office/drawing/2014/main" id="{C2187CB6-3C8C-9A1F-7A0D-D6C8CC9625F4}"/>
              </a:ext>
            </a:extLst>
          </p:cNvPr>
          <p:cNvSpPr/>
          <p:nvPr/>
        </p:nvSpPr>
        <p:spPr>
          <a:xfrm>
            <a:off x="0" y="1079500"/>
            <a:ext cx="1873250" cy="191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27"/>
          <p:cNvSpPr/>
          <p:nvPr/>
        </p:nvSpPr>
        <p:spPr>
          <a:xfrm>
            <a:off x="10758438" y="6928726"/>
            <a:ext cx="34884" cy="10782"/>
          </a:xfrm>
          <a:custGeom>
            <a:avLst/>
            <a:gdLst/>
            <a:ahLst/>
            <a:cxnLst/>
            <a:rect l="l" t="t" r="r" b="b"/>
            <a:pathLst>
              <a:path w="34925" h="10795">
                <a:moveTo>
                  <a:pt x="34801" y="0"/>
                </a:moveTo>
                <a:lnTo>
                  <a:pt x="0" y="0"/>
                </a:lnTo>
                <a:lnTo>
                  <a:pt x="0" y="10625"/>
                </a:lnTo>
                <a:lnTo>
                  <a:pt x="34801" y="10625"/>
                </a:lnTo>
                <a:lnTo>
                  <a:pt x="34801" y="0"/>
                </a:lnTo>
                <a:close/>
              </a:path>
            </a:pathLst>
          </a:custGeom>
          <a:solidFill>
            <a:srgbClr val="000000"/>
          </a:solidFill>
        </p:spPr>
        <p:txBody>
          <a:bodyPr wrap="square" lIns="0" tIns="0" rIns="0" bIns="0" rtlCol="0"/>
          <a:lstStyle/>
          <a:p>
            <a:endParaRPr/>
          </a:p>
        </p:txBody>
      </p:sp>
      <p:sp>
        <p:nvSpPr>
          <p:cNvPr id="28" name="object 28"/>
          <p:cNvSpPr txBox="1"/>
          <p:nvPr/>
        </p:nvSpPr>
        <p:spPr>
          <a:xfrm>
            <a:off x="936625" y="2194617"/>
            <a:ext cx="5486132" cy="7574367"/>
          </a:xfrm>
          <a:prstGeom prst="rect">
            <a:avLst/>
          </a:prstGeom>
        </p:spPr>
        <p:txBody>
          <a:bodyPr vert="horz" wrap="square" lIns="0" tIns="12051" rIns="0" bIns="0" rtlCol="0">
            <a:spAutoFit/>
          </a:bodyPr>
          <a:lstStyle/>
          <a:p>
            <a:pPr marL="393228" algn="ctr">
              <a:lnSpc>
                <a:spcPct val="100000"/>
              </a:lnSpc>
              <a:spcBef>
                <a:spcPts val="95"/>
              </a:spcBef>
            </a:pPr>
            <a:r>
              <a:rPr b="1" dirty="0">
                <a:solidFill>
                  <a:srgbClr val="24ABE3"/>
                </a:solidFill>
                <a:latin typeface="Aeonik" panose="02010503030300000000" pitchFamily="2" charset="0"/>
                <a:ea typeface="Calibri" panose="020F0502020204030204" pitchFamily="34" charset="0"/>
              </a:rPr>
              <a:t>NOM DE LA SOCIÉTÉ : SP FORMATION</a:t>
            </a:r>
            <a:endParaRPr lang="fr-FR" b="1" dirty="0">
              <a:solidFill>
                <a:srgbClr val="24ABE3"/>
              </a:solidFill>
              <a:latin typeface="Aeonik" panose="02010503030300000000" pitchFamily="2" charset="0"/>
              <a:ea typeface="Calibri" panose="020F0502020204030204" pitchFamily="34" charset="0"/>
            </a:endParaRPr>
          </a:p>
          <a:p>
            <a:pPr marL="393228" algn="ctr">
              <a:lnSpc>
                <a:spcPct val="100000"/>
              </a:lnSpc>
              <a:spcBef>
                <a:spcPts val="95"/>
              </a:spcBef>
            </a:pPr>
            <a:endParaRPr b="1" dirty="0">
              <a:solidFill>
                <a:srgbClr val="24ABE3"/>
              </a:solidFill>
              <a:latin typeface="Aeonik" panose="02010503030300000000" pitchFamily="2" charset="0"/>
              <a:ea typeface="Calibri" panose="020F0502020204030204" pitchFamily="34" charset="0"/>
            </a:endParaRPr>
          </a:p>
          <a:p>
            <a:pPr marL="379274" algn="ctr">
              <a:lnSpc>
                <a:spcPct val="100000"/>
              </a:lnSpc>
            </a:pPr>
            <a:r>
              <a:rPr sz="1400" b="1" dirty="0">
                <a:solidFill>
                  <a:srgbClr val="636466"/>
                </a:solidFill>
                <a:latin typeface="Aeonik" panose="02010503030300000000" pitchFamily="2" charset="0"/>
                <a:ea typeface="Calibri" panose="020F0502020204030204" pitchFamily="34" charset="0"/>
              </a:rPr>
              <a:t>Certifiée Qualiopi B01387</a:t>
            </a:r>
          </a:p>
          <a:p>
            <a:pPr marL="380543" algn="ctr">
              <a:lnSpc>
                <a:spcPct val="100000"/>
              </a:lnSpc>
              <a:spcBef>
                <a:spcPts val="95"/>
              </a:spcBef>
            </a:pPr>
            <a:r>
              <a:rPr sz="1400" b="1" dirty="0">
                <a:solidFill>
                  <a:srgbClr val="636466"/>
                </a:solidFill>
                <a:latin typeface="Aeonik" panose="02010503030300000000" pitchFamily="2" charset="0"/>
                <a:ea typeface="Calibri" panose="020F0502020204030204" pitchFamily="34" charset="0"/>
              </a:rPr>
              <a:t>Numéro Datadock 0000552</a:t>
            </a:r>
          </a:p>
          <a:p>
            <a:pPr marL="12685">
              <a:lnSpc>
                <a:spcPct val="100000"/>
              </a:lnSpc>
              <a:spcBef>
                <a:spcPts val="1693"/>
              </a:spcBef>
            </a:pPr>
            <a:r>
              <a:rPr sz="1400" b="1" dirty="0">
                <a:solidFill>
                  <a:srgbClr val="636466"/>
                </a:solidFill>
                <a:latin typeface="Aeonik" panose="02010503030300000000" pitchFamily="2" charset="0"/>
                <a:ea typeface="Calibri" panose="020F0502020204030204" pitchFamily="34" charset="0"/>
              </a:rPr>
              <a:t>NOM DE LA MARQUE : </a:t>
            </a:r>
            <a:r>
              <a:rPr sz="1400" dirty="0">
                <a:solidFill>
                  <a:srgbClr val="636466"/>
                </a:solidFill>
                <a:latin typeface="Aeonik" panose="02010503030300000000" pitchFamily="2" charset="0"/>
                <a:ea typeface="Calibri" panose="020F0502020204030204" pitchFamily="34" charset="0"/>
              </a:rPr>
              <a:t>FD Formation Detailing</a:t>
            </a:r>
          </a:p>
          <a:p>
            <a:pPr>
              <a:lnSpc>
                <a:spcPct val="100000"/>
              </a:lnSpc>
              <a:spcBef>
                <a:spcPts val="40"/>
              </a:spcBef>
            </a:pPr>
            <a:endParaRPr sz="1400" dirty="0">
              <a:solidFill>
                <a:srgbClr val="636466"/>
              </a:solidFill>
              <a:latin typeface="Aeonik" panose="02010503030300000000" pitchFamily="2" charset="0"/>
              <a:ea typeface="Calibri" panose="020F0502020204030204" pitchFamily="34" charset="0"/>
            </a:endParaRPr>
          </a:p>
          <a:p>
            <a:pPr marL="12685">
              <a:lnSpc>
                <a:spcPts val="1428"/>
              </a:lnSpc>
            </a:pPr>
            <a:r>
              <a:rPr sz="1400" b="1" dirty="0">
                <a:solidFill>
                  <a:srgbClr val="636466"/>
                </a:solidFill>
                <a:latin typeface="Aeonik" panose="02010503030300000000" pitchFamily="2" charset="0"/>
                <a:ea typeface="Calibri" panose="020F0502020204030204" pitchFamily="34" charset="0"/>
              </a:rPr>
              <a:t>ADRESSE DU SIÈGE :</a:t>
            </a:r>
          </a:p>
          <a:p>
            <a:pPr marL="12685">
              <a:lnSpc>
                <a:spcPts val="1428"/>
              </a:lnSpc>
            </a:pPr>
            <a:r>
              <a:rPr sz="1400" dirty="0">
                <a:solidFill>
                  <a:srgbClr val="636466"/>
                </a:solidFill>
                <a:latin typeface="Aeonik" panose="02010503030300000000" pitchFamily="2" charset="0"/>
                <a:ea typeface="Calibri" panose="020F0502020204030204" pitchFamily="34" charset="0"/>
              </a:rPr>
              <a:t>22 Rue de la Pommeraie 60240 Chaumont</a:t>
            </a:r>
            <a:r>
              <a:rPr lang="fr-FR" sz="1400" dirty="0">
                <a:solidFill>
                  <a:srgbClr val="636466"/>
                </a:solidFill>
                <a:latin typeface="Aeonik" panose="02010503030300000000" pitchFamily="2" charset="0"/>
                <a:ea typeface="Calibri" panose="020F0502020204030204" pitchFamily="34" charset="0"/>
              </a:rPr>
              <a:t> </a:t>
            </a:r>
            <a:r>
              <a:rPr sz="1400" dirty="0">
                <a:solidFill>
                  <a:srgbClr val="636466"/>
                </a:solidFill>
                <a:latin typeface="Aeonik" panose="02010503030300000000" pitchFamily="2" charset="0"/>
                <a:ea typeface="Calibri" panose="020F0502020204030204" pitchFamily="34" charset="0"/>
              </a:rPr>
              <a:t>En Vexin Siret 819 557 646 00018</a:t>
            </a:r>
          </a:p>
          <a:p>
            <a:pPr>
              <a:lnSpc>
                <a:spcPct val="100000"/>
              </a:lnSpc>
              <a:spcBef>
                <a:spcPts val="50"/>
              </a:spcBef>
            </a:pPr>
            <a:endParaRPr sz="1400" dirty="0">
              <a:solidFill>
                <a:srgbClr val="636466"/>
              </a:solidFill>
              <a:latin typeface="Aeonik" panose="02010503030300000000" pitchFamily="2" charset="0"/>
              <a:ea typeface="Calibri" panose="020F0502020204030204" pitchFamily="34" charset="0"/>
            </a:endParaRPr>
          </a:p>
          <a:p>
            <a:pPr marL="12685">
              <a:lnSpc>
                <a:spcPts val="1428"/>
              </a:lnSpc>
            </a:pPr>
            <a:r>
              <a:rPr sz="1400" b="1" dirty="0">
                <a:solidFill>
                  <a:srgbClr val="636466"/>
                </a:solidFill>
                <a:latin typeface="Aeonik" panose="02010503030300000000" pitchFamily="2" charset="0"/>
                <a:ea typeface="Calibri" panose="020F0502020204030204" pitchFamily="34" charset="0"/>
              </a:rPr>
              <a:t>LIEU DE LA FORMATION :</a:t>
            </a:r>
          </a:p>
          <a:p>
            <a:pPr marL="12685">
              <a:lnSpc>
                <a:spcPts val="1428"/>
              </a:lnSpc>
            </a:pPr>
            <a:r>
              <a:rPr sz="1400" dirty="0">
                <a:solidFill>
                  <a:srgbClr val="636466"/>
                </a:solidFill>
                <a:latin typeface="Aeonik" panose="02010503030300000000" pitchFamily="2" charset="0"/>
                <a:ea typeface="Calibri" panose="020F0502020204030204" pitchFamily="34" charset="0"/>
              </a:rPr>
              <a:t>Formation Detailing 26 Avenue des Frères Lumière Bat K</a:t>
            </a:r>
          </a:p>
          <a:p>
            <a:pPr marL="12685">
              <a:lnSpc>
                <a:spcPct val="100000"/>
              </a:lnSpc>
              <a:spcBef>
                <a:spcPts val="95"/>
              </a:spcBef>
            </a:pPr>
            <a:r>
              <a:rPr sz="1400" dirty="0">
                <a:solidFill>
                  <a:srgbClr val="636466"/>
                </a:solidFill>
                <a:latin typeface="Aeonik" panose="02010503030300000000" pitchFamily="2" charset="0"/>
                <a:ea typeface="Calibri" panose="020F0502020204030204" pitchFamily="34" charset="0"/>
              </a:rPr>
              <a:t>78190 TRAPPES </a:t>
            </a:r>
            <a:br>
              <a:rPr lang="fr-FR" sz="1400" dirty="0">
                <a:solidFill>
                  <a:srgbClr val="636466"/>
                </a:solidFill>
                <a:latin typeface="Aeonik" panose="02010503030300000000" pitchFamily="2" charset="0"/>
                <a:ea typeface="Calibri" panose="020F0502020204030204" pitchFamily="34" charset="0"/>
              </a:rPr>
            </a:br>
            <a:r>
              <a:rPr lang="fr-FR" sz="1400" dirty="0">
                <a:solidFill>
                  <a:srgbClr val="636466"/>
                </a:solidFill>
                <a:latin typeface="Aeonik" panose="02010503030300000000" pitchFamily="2" charset="0"/>
                <a:ea typeface="Calibri" panose="020F0502020204030204" pitchFamily="34" charset="0"/>
              </a:rPr>
              <a:t>SIRET</a:t>
            </a:r>
            <a:r>
              <a:rPr sz="1400" dirty="0">
                <a:solidFill>
                  <a:srgbClr val="636466"/>
                </a:solidFill>
                <a:latin typeface="Aeonik" panose="02010503030300000000" pitchFamily="2" charset="0"/>
                <a:ea typeface="Calibri" panose="020F0502020204030204" pitchFamily="34" charset="0"/>
              </a:rPr>
              <a:t> 819 557 646</a:t>
            </a:r>
            <a:r>
              <a:rPr lang="fr-FR" sz="1400" dirty="0">
                <a:solidFill>
                  <a:srgbClr val="636466"/>
                </a:solidFill>
                <a:latin typeface="Aeonik" panose="02010503030300000000" pitchFamily="2" charset="0"/>
                <a:ea typeface="Calibri" panose="020F0502020204030204" pitchFamily="34" charset="0"/>
              </a:rPr>
              <a:t> 00026</a:t>
            </a:r>
          </a:p>
          <a:p>
            <a:pPr marL="12685">
              <a:lnSpc>
                <a:spcPct val="100000"/>
              </a:lnSpc>
              <a:spcBef>
                <a:spcPts val="95"/>
              </a:spcBef>
            </a:pPr>
            <a:endParaRPr lang="fr-FR" sz="1199" spc="-25" dirty="0">
              <a:solidFill>
                <a:srgbClr val="5F6066"/>
              </a:solidFill>
              <a:latin typeface="Tahoma"/>
              <a:cs typeface="Tahoma"/>
            </a:endParaRPr>
          </a:p>
          <a:p>
            <a:pPr marL="12685" algn="ctr">
              <a:lnSpc>
                <a:spcPct val="100000"/>
              </a:lnSpc>
              <a:spcBef>
                <a:spcPts val="95"/>
              </a:spcBef>
            </a:pPr>
            <a:r>
              <a:rPr lang="fr-FR" sz="1199" spc="-25" dirty="0">
                <a:solidFill>
                  <a:srgbClr val="5F6066"/>
                </a:solidFill>
                <a:latin typeface="Aeonik" panose="02010503030300000000" pitchFamily="2" charset="0"/>
                <a:cs typeface="Tahoma"/>
              </a:rPr>
              <a:t>Code APE Formation continue d’adultes : 8559A</a:t>
            </a:r>
          </a:p>
          <a:p>
            <a:pPr marL="12685" algn="ctr">
              <a:lnSpc>
                <a:spcPct val="100000"/>
              </a:lnSpc>
              <a:spcBef>
                <a:spcPts val="95"/>
              </a:spcBef>
            </a:pPr>
            <a:r>
              <a:rPr sz="1199" dirty="0" err="1">
                <a:solidFill>
                  <a:srgbClr val="5F6066"/>
                </a:solidFill>
                <a:latin typeface="Aeonik" panose="02010503030300000000" pitchFamily="2" charset="0"/>
                <a:cs typeface="Tahoma"/>
              </a:rPr>
              <a:t>Numéro</a:t>
            </a:r>
            <a:r>
              <a:rPr sz="1199" spc="-2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Déclaration</a:t>
            </a:r>
            <a:r>
              <a:rPr sz="1199" spc="-10" dirty="0">
                <a:solidFill>
                  <a:srgbClr val="5F6066"/>
                </a:solidFill>
                <a:latin typeface="Aeonik" panose="02010503030300000000" pitchFamily="2" charset="0"/>
                <a:cs typeface="Tahoma"/>
              </a:rPr>
              <a:t> </a:t>
            </a:r>
            <a:r>
              <a:rPr sz="1199" spc="-10" dirty="0" err="1">
                <a:solidFill>
                  <a:srgbClr val="5F6066"/>
                </a:solidFill>
                <a:latin typeface="Aeonik" panose="02010503030300000000" pitchFamily="2" charset="0"/>
                <a:cs typeface="Tahoma"/>
              </a:rPr>
              <a:t>d’activité</a:t>
            </a:r>
            <a:r>
              <a:rPr sz="1199" spc="-10" dirty="0">
                <a:solidFill>
                  <a:srgbClr val="5F6066"/>
                </a:solidFill>
                <a:latin typeface="Aeonik" panose="02010503030300000000" pitchFamily="2" charset="0"/>
                <a:cs typeface="Tahoma"/>
              </a:rPr>
              <a:t> </a:t>
            </a:r>
            <a:r>
              <a:rPr lang="fr-FR" sz="1199" spc="-10" dirty="0">
                <a:solidFill>
                  <a:srgbClr val="5F6066"/>
                </a:solidFill>
                <a:latin typeface="Aeonik" panose="02010503030300000000" pitchFamily="2" charset="0"/>
                <a:cs typeface="Tahoma"/>
              </a:rPr>
              <a:t>: </a:t>
            </a:r>
            <a:r>
              <a:rPr sz="1199" spc="-30" dirty="0">
                <a:solidFill>
                  <a:srgbClr val="5F6066"/>
                </a:solidFill>
                <a:latin typeface="Aeonik" panose="02010503030300000000" pitchFamily="2" charset="0"/>
                <a:cs typeface="Tahoma"/>
              </a:rPr>
              <a:t>32600305860</a:t>
            </a:r>
            <a:r>
              <a:rPr sz="1199" spc="-1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Amiens</a:t>
            </a:r>
            <a:r>
              <a:rPr sz="1199" spc="75" dirty="0">
                <a:solidFill>
                  <a:srgbClr val="5F6066"/>
                </a:solidFill>
                <a:latin typeface="Aeonik" panose="02010503030300000000" pitchFamily="2" charset="0"/>
                <a:cs typeface="Tahoma"/>
              </a:rPr>
              <a:t> </a:t>
            </a:r>
            <a:endParaRPr lang="fr-FR" sz="1199" spc="75" dirty="0">
              <a:solidFill>
                <a:srgbClr val="5F6066"/>
              </a:solidFill>
              <a:latin typeface="Aeonik" panose="02010503030300000000" pitchFamily="2" charset="0"/>
              <a:cs typeface="Tahoma"/>
            </a:endParaRPr>
          </a:p>
          <a:p>
            <a:pPr marL="12685" algn="ctr">
              <a:lnSpc>
                <a:spcPct val="100000"/>
              </a:lnSpc>
              <a:spcBef>
                <a:spcPts val="95"/>
              </a:spcBef>
            </a:pPr>
            <a:r>
              <a:rPr sz="1199" dirty="0" err="1">
                <a:solidFill>
                  <a:srgbClr val="5F6066"/>
                </a:solidFill>
                <a:latin typeface="Aeonik" panose="02010503030300000000" pitchFamily="2" charset="0"/>
                <a:cs typeface="Tahoma"/>
              </a:rPr>
              <a:t>Numéro</a:t>
            </a:r>
            <a:r>
              <a:rPr sz="1199" spc="10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75" dirty="0">
                <a:solidFill>
                  <a:srgbClr val="5F6066"/>
                </a:solidFill>
                <a:latin typeface="Aeonik" panose="02010503030300000000" pitchFamily="2" charset="0"/>
                <a:cs typeface="Tahoma"/>
              </a:rPr>
              <a:t> </a:t>
            </a:r>
            <a:r>
              <a:rPr sz="1199" spc="-25" dirty="0">
                <a:solidFill>
                  <a:srgbClr val="5F6066"/>
                </a:solidFill>
                <a:latin typeface="Aeonik" panose="02010503030300000000" pitchFamily="2" charset="0"/>
                <a:cs typeface="Tahoma"/>
              </a:rPr>
              <a:t>TVA </a:t>
            </a:r>
            <a:r>
              <a:rPr sz="1199" dirty="0" err="1">
                <a:solidFill>
                  <a:srgbClr val="5F6066"/>
                </a:solidFill>
                <a:latin typeface="Aeonik" panose="02010503030300000000" pitchFamily="2" charset="0"/>
                <a:cs typeface="Tahoma"/>
              </a:rPr>
              <a:t>Intracommunautaire</a:t>
            </a:r>
            <a:r>
              <a:rPr sz="1199" spc="-55" dirty="0">
                <a:solidFill>
                  <a:srgbClr val="5F6066"/>
                </a:solidFill>
                <a:latin typeface="Aeonik" panose="02010503030300000000" pitchFamily="2" charset="0"/>
                <a:cs typeface="Tahoma"/>
              </a:rPr>
              <a:t> </a:t>
            </a:r>
            <a:r>
              <a:rPr lang="fr-FR" sz="1199" spc="-55" dirty="0">
                <a:solidFill>
                  <a:srgbClr val="5F6066"/>
                </a:solidFill>
                <a:latin typeface="Aeonik" panose="02010503030300000000" pitchFamily="2" charset="0"/>
                <a:cs typeface="Tahoma"/>
              </a:rPr>
              <a:t>: </a:t>
            </a:r>
            <a:r>
              <a:rPr sz="1199" spc="-10" dirty="0">
                <a:solidFill>
                  <a:srgbClr val="5F6066"/>
                </a:solidFill>
                <a:latin typeface="Aeonik" panose="02010503030300000000" pitchFamily="2" charset="0"/>
                <a:cs typeface="Tahoma"/>
              </a:rPr>
              <a:t>FR79819557646 </a:t>
            </a:r>
            <a:br>
              <a:rPr lang="fr-FR" sz="1199" spc="-10" dirty="0">
                <a:solidFill>
                  <a:srgbClr val="5F6066"/>
                </a:solidFill>
                <a:latin typeface="Aeonik" panose="02010503030300000000" pitchFamily="2" charset="0"/>
                <a:cs typeface="Tahoma"/>
              </a:rPr>
            </a:br>
            <a:r>
              <a:rPr sz="1199" dirty="0" err="1">
                <a:solidFill>
                  <a:srgbClr val="5F6066"/>
                </a:solidFill>
                <a:latin typeface="Aeonik" panose="02010503030300000000" pitchFamily="2" charset="0"/>
                <a:cs typeface="Tahoma"/>
              </a:rPr>
              <a:t>exonérée</a:t>
            </a:r>
            <a:r>
              <a:rPr sz="1199" spc="4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TVA</a:t>
            </a:r>
            <a:r>
              <a:rPr sz="1199" spc="1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t>
            </a:r>
            <a:r>
              <a:rPr sz="1199" spc="-3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Art.</a:t>
            </a:r>
            <a:r>
              <a:rPr sz="1199" spc="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261.4.4</a:t>
            </a:r>
            <a:r>
              <a:rPr sz="1199" spc="-7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a:t>
            </a:r>
            <a:r>
              <a:rPr sz="1199" spc="-7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du</a:t>
            </a:r>
            <a:r>
              <a:rPr sz="1199" spc="25" dirty="0">
                <a:solidFill>
                  <a:srgbClr val="5F6066"/>
                </a:solidFill>
                <a:latin typeface="Aeonik" panose="02010503030300000000" pitchFamily="2" charset="0"/>
                <a:cs typeface="Tahoma"/>
              </a:rPr>
              <a:t> </a:t>
            </a:r>
            <a:r>
              <a:rPr sz="1199" spc="-25" dirty="0">
                <a:solidFill>
                  <a:srgbClr val="5F6066"/>
                </a:solidFill>
                <a:latin typeface="Aeonik" panose="02010503030300000000" pitchFamily="2" charset="0"/>
                <a:cs typeface="Tahoma"/>
              </a:rPr>
              <a:t>CGI</a:t>
            </a:r>
            <a:endParaRPr lang="fr-FR" sz="1199" spc="-25" dirty="0">
              <a:solidFill>
                <a:srgbClr val="5F6066"/>
              </a:solidFill>
              <a:latin typeface="Aeonik" panose="02010503030300000000" pitchFamily="2" charset="0"/>
              <a:cs typeface="Tahoma"/>
            </a:endParaRPr>
          </a:p>
          <a:p>
            <a:pPr marL="12685" algn="ctr">
              <a:lnSpc>
                <a:spcPct val="100000"/>
              </a:lnSpc>
              <a:spcBef>
                <a:spcPts val="95"/>
              </a:spcBef>
            </a:pPr>
            <a:r>
              <a:rPr lang="fr-FR" sz="1199" spc="-25" dirty="0">
                <a:solidFill>
                  <a:srgbClr val="5F6066"/>
                </a:solidFill>
                <a:latin typeface="Aeonik" panose="02010503030300000000" pitchFamily="2" charset="0"/>
                <a:cs typeface="Tahoma"/>
              </a:rPr>
              <a:t>IBAN : FR76 1010 7007 5800 6190 6229 675 - BRED Gisors</a:t>
            </a:r>
          </a:p>
          <a:p>
            <a:pPr marL="12685" algn="ctr">
              <a:lnSpc>
                <a:spcPct val="100000"/>
              </a:lnSpc>
              <a:spcBef>
                <a:spcPts val="95"/>
              </a:spcBef>
            </a:pPr>
            <a:endParaRPr sz="1199" dirty="0">
              <a:latin typeface="Aeonik" panose="02010503030300000000" pitchFamily="2" charset="0"/>
              <a:cs typeface="Tahoma"/>
            </a:endParaRPr>
          </a:p>
          <a:p>
            <a:pPr>
              <a:lnSpc>
                <a:spcPct val="100000"/>
              </a:lnSpc>
              <a:spcBef>
                <a:spcPts val="30"/>
              </a:spcBef>
            </a:pPr>
            <a:endParaRPr sz="1348" dirty="0">
              <a:latin typeface="Tahoma"/>
              <a:cs typeface="Tahoma"/>
            </a:endParaRPr>
          </a:p>
          <a:p>
            <a:pPr marL="12685">
              <a:lnSpc>
                <a:spcPct val="100000"/>
              </a:lnSpc>
            </a:pPr>
            <a:r>
              <a:rPr sz="1199" b="1" dirty="0">
                <a:solidFill>
                  <a:srgbClr val="5F6066"/>
                </a:solidFill>
                <a:latin typeface="Aeonik" panose="02010503030300000000" pitchFamily="2" charset="0"/>
                <a:cs typeface="Century Gothic"/>
              </a:rPr>
              <a:t>SITE</a:t>
            </a:r>
            <a:r>
              <a:rPr sz="1199" b="1" spc="1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INTERNET</a:t>
            </a:r>
            <a:r>
              <a:rPr sz="1199" b="1" spc="2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t>
            </a:r>
            <a:r>
              <a:rPr sz="1199" b="1" spc="10" dirty="0">
                <a:solidFill>
                  <a:srgbClr val="5F6066"/>
                </a:solidFill>
                <a:latin typeface="Aeonik" panose="02010503030300000000" pitchFamily="2" charset="0"/>
                <a:cs typeface="Century Gothic"/>
              </a:rPr>
              <a:t> </a:t>
            </a:r>
            <a:r>
              <a:rPr sz="1199" b="1" u="sng" dirty="0">
                <a:solidFill>
                  <a:srgbClr val="0000FF"/>
                </a:solidFill>
                <a:uFill>
                  <a:solidFill>
                    <a:srgbClr val="8492AC"/>
                  </a:solidFill>
                </a:uFill>
                <a:latin typeface="Aeonik" panose="02010503030300000000" pitchFamily="2" charset="0"/>
                <a:cs typeface="Century Gothic"/>
                <a:hlinkClick r:id="rId3"/>
              </a:rPr>
              <a:t>www.formationdetailing.com</a:t>
            </a:r>
            <a:r>
              <a:rPr sz="1199" b="1" u="sng" spc="-40" dirty="0">
                <a:solidFill>
                  <a:srgbClr val="0000FF"/>
                </a:solidFill>
                <a:uFill>
                  <a:solidFill>
                    <a:srgbClr val="8492AC"/>
                  </a:solidFill>
                </a:uFill>
                <a:latin typeface="Aeonik" panose="02010503030300000000" pitchFamily="2" charset="0"/>
                <a:cs typeface="Century Gothic"/>
              </a:rPr>
              <a:t> </a:t>
            </a:r>
            <a:r>
              <a:rPr sz="1199" b="1" u="sng" spc="-15" dirty="0">
                <a:solidFill>
                  <a:srgbClr val="0000FF"/>
                </a:solidFill>
                <a:uFill>
                  <a:solidFill>
                    <a:srgbClr val="8492AC"/>
                  </a:solidFill>
                </a:uFill>
                <a:latin typeface="Aeonik" panose="02010503030300000000" pitchFamily="2" charset="0"/>
                <a:cs typeface="Century Gothic"/>
                <a:hlinkClick r:id="rId4"/>
              </a:rPr>
              <a:t>www.sp-</a:t>
            </a:r>
            <a:r>
              <a:rPr sz="1199" b="1" u="sng" spc="-10" dirty="0">
                <a:solidFill>
                  <a:srgbClr val="0000FF"/>
                </a:solidFill>
                <a:uFill>
                  <a:solidFill>
                    <a:srgbClr val="8492AC"/>
                  </a:solidFill>
                </a:uFill>
                <a:latin typeface="Aeonik" panose="02010503030300000000" pitchFamily="2" charset="0"/>
                <a:cs typeface="Century Gothic"/>
                <a:hlinkClick r:id="rId4"/>
              </a:rPr>
              <a:t>formation.com</a:t>
            </a:r>
            <a:endParaRPr sz="1199" dirty="0">
              <a:latin typeface="Aeonik" panose="02010503030300000000" pitchFamily="2" charset="0"/>
              <a:cs typeface="Century Gothic"/>
            </a:endParaRPr>
          </a:p>
          <a:p>
            <a:pPr>
              <a:lnSpc>
                <a:spcPct val="100000"/>
              </a:lnSpc>
            </a:pPr>
            <a:endParaRPr sz="1398" dirty="0">
              <a:latin typeface="Aeonik" panose="02010503030300000000" pitchFamily="2" charset="0"/>
              <a:cs typeface="Century Gothic"/>
            </a:endParaRPr>
          </a:p>
          <a:p>
            <a:pPr>
              <a:lnSpc>
                <a:spcPct val="100000"/>
              </a:lnSpc>
              <a:spcBef>
                <a:spcPts val="35"/>
              </a:spcBef>
            </a:pPr>
            <a:endParaRPr sz="999" dirty="0">
              <a:latin typeface="Aeonik" panose="02010503030300000000" pitchFamily="2" charset="0"/>
              <a:cs typeface="Century Gothic"/>
            </a:endParaRPr>
          </a:p>
          <a:p>
            <a:pPr marL="12685">
              <a:lnSpc>
                <a:spcPct val="100000"/>
              </a:lnSpc>
            </a:pPr>
            <a:r>
              <a:rPr sz="1398" b="1" dirty="0">
                <a:solidFill>
                  <a:srgbClr val="5F6066"/>
                </a:solidFill>
                <a:latin typeface="Aeonik" panose="02010503030300000000" pitchFamily="2" charset="0"/>
                <a:cs typeface="Century Gothic"/>
              </a:rPr>
              <a:t>Nos</a:t>
            </a:r>
            <a:r>
              <a:rPr sz="1398" b="1" spc="-10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sites</a:t>
            </a:r>
            <a:r>
              <a:rPr sz="1398" b="1" spc="-5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pour</a:t>
            </a:r>
            <a:r>
              <a:rPr sz="1398" b="1" spc="-7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vous</a:t>
            </a:r>
            <a:r>
              <a:rPr sz="1398" b="1" spc="-8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aider</a:t>
            </a:r>
            <a:r>
              <a:rPr sz="1398" b="1" spc="-5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à</a:t>
            </a:r>
            <a:r>
              <a:rPr sz="1398" b="1" spc="-6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vous</a:t>
            </a:r>
            <a:r>
              <a:rPr sz="1398" b="1" spc="-9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faire</a:t>
            </a:r>
            <a:r>
              <a:rPr sz="1398" b="1" spc="-6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connaitre</a:t>
            </a:r>
            <a:r>
              <a:rPr sz="1398" b="1" spc="-5" dirty="0">
                <a:solidFill>
                  <a:srgbClr val="5F6066"/>
                </a:solidFill>
                <a:latin typeface="Aeonik" panose="02010503030300000000" pitchFamily="2" charset="0"/>
                <a:cs typeface="Century Gothic"/>
              </a:rPr>
              <a:t> </a:t>
            </a:r>
            <a:r>
              <a:rPr sz="1398" b="1" spc="-50" dirty="0">
                <a:solidFill>
                  <a:srgbClr val="5F6066"/>
                </a:solidFill>
                <a:latin typeface="Aeonik" panose="02010503030300000000" pitchFamily="2" charset="0"/>
                <a:cs typeface="Century Gothic"/>
              </a:rPr>
              <a:t>:</a:t>
            </a:r>
            <a:endParaRPr sz="1398" dirty="0">
              <a:latin typeface="Aeonik" panose="02010503030300000000" pitchFamily="2" charset="0"/>
              <a:cs typeface="Century Gothic"/>
            </a:endParaRPr>
          </a:p>
          <a:p>
            <a:pPr marL="12685">
              <a:lnSpc>
                <a:spcPct val="100000"/>
              </a:lnSpc>
              <a:spcBef>
                <a:spcPts val="105"/>
              </a:spcBef>
            </a:pPr>
            <a:r>
              <a:rPr sz="1199" b="1" dirty="0">
                <a:solidFill>
                  <a:srgbClr val="8492AC"/>
                </a:solidFill>
                <a:latin typeface="Aeonik" panose="02010503030300000000" pitchFamily="2" charset="0"/>
                <a:cs typeface="Century Gothic"/>
              </a:rPr>
              <a:t>Blog</a:t>
            </a:r>
            <a:r>
              <a:rPr sz="1199" b="1" spc="-30"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pour</a:t>
            </a:r>
            <a:r>
              <a:rPr sz="1199" b="1" spc="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publier</a:t>
            </a:r>
            <a:r>
              <a:rPr sz="1199" b="1" spc="-10" dirty="0">
                <a:solidFill>
                  <a:srgbClr val="8492AC"/>
                </a:solidFill>
                <a:latin typeface="Aeonik" panose="02010503030300000000" pitchFamily="2" charset="0"/>
                <a:cs typeface="Century Gothic"/>
              </a:rPr>
              <a:t> </a:t>
            </a:r>
            <a:r>
              <a:rPr sz="1199" b="1" dirty="0" err="1">
                <a:solidFill>
                  <a:srgbClr val="8492AC"/>
                </a:solidFill>
                <a:latin typeface="Aeonik" panose="02010503030300000000" pitchFamily="2" charset="0"/>
                <a:cs typeface="Century Gothic"/>
              </a:rPr>
              <a:t>vos</a:t>
            </a:r>
            <a:r>
              <a:rPr sz="1199" b="1" spc="-1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articles</a:t>
            </a:r>
            <a:r>
              <a:rPr lang="fr-FR" sz="1199" b="1" dirty="0">
                <a:solidFill>
                  <a:srgbClr val="8492AC"/>
                </a:solidFill>
                <a:latin typeface="Aeonik" panose="02010503030300000000" pitchFamily="2" charset="0"/>
                <a:cs typeface="Century Gothic"/>
              </a:rPr>
              <a:t> et devenir visible sur internet </a:t>
            </a:r>
          </a:p>
          <a:p>
            <a:pPr marL="12685">
              <a:lnSpc>
                <a:spcPct val="100000"/>
              </a:lnSpc>
              <a:spcBef>
                <a:spcPts val="105"/>
              </a:spcBef>
            </a:pPr>
            <a:r>
              <a:rPr lang="fr-FR" sz="1199" b="1" dirty="0">
                <a:solidFill>
                  <a:srgbClr val="8492AC"/>
                </a:solidFill>
                <a:latin typeface="Aeonik" panose="02010503030300000000" pitchFamily="2" charset="0"/>
                <a:cs typeface="Century Gothic"/>
              </a:rPr>
              <a:t>=&gt; </a:t>
            </a:r>
            <a:r>
              <a:rPr sz="1199" b="1" u="sng" spc="-35" dirty="0">
                <a:solidFill>
                  <a:srgbClr val="0000FF"/>
                </a:solidFill>
                <a:uFill>
                  <a:solidFill>
                    <a:srgbClr val="8492AC"/>
                  </a:solidFill>
                </a:uFill>
                <a:latin typeface="Aeonik" panose="02010503030300000000" pitchFamily="2" charset="0"/>
                <a:cs typeface="Century Gothic"/>
                <a:hlinkClick r:id="rId5"/>
              </a:rPr>
              <a:t>https://detailing-</a:t>
            </a:r>
            <a:r>
              <a:rPr sz="1199" b="1" u="sng" spc="-10" dirty="0">
                <a:solidFill>
                  <a:srgbClr val="0000FF"/>
                </a:solidFill>
                <a:uFill>
                  <a:solidFill>
                    <a:srgbClr val="8492AC"/>
                  </a:solidFill>
                </a:uFill>
                <a:latin typeface="Aeonik" panose="02010503030300000000" pitchFamily="2" charset="0"/>
                <a:cs typeface="Century Gothic"/>
                <a:hlinkClick r:id="rId5"/>
              </a:rPr>
              <a:t>france.fr/</a:t>
            </a:r>
            <a:endParaRPr sz="1199" dirty="0">
              <a:latin typeface="Aeonik" panose="02010503030300000000" pitchFamily="2" charset="0"/>
              <a:cs typeface="Century Gothic"/>
            </a:endParaRPr>
          </a:p>
          <a:p>
            <a:pPr marL="12685">
              <a:lnSpc>
                <a:spcPct val="100000"/>
              </a:lnSpc>
              <a:spcBef>
                <a:spcPts val="95"/>
              </a:spcBef>
            </a:pPr>
            <a:endParaRPr lang="fr-FR" sz="1199" b="1" dirty="0">
              <a:solidFill>
                <a:srgbClr val="8492AC"/>
              </a:solidFill>
              <a:latin typeface="Aeonik" panose="02010503030300000000" pitchFamily="2" charset="0"/>
              <a:cs typeface="Century Gothic"/>
            </a:endParaRPr>
          </a:p>
          <a:p>
            <a:pPr marL="12685">
              <a:lnSpc>
                <a:spcPct val="100000"/>
              </a:lnSpc>
              <a:spcBef>
                <a:spcPts val="95"/>
              </a:spcBef>
            </a:pPr>
            <a:r>
              <a:rPr sz="1199" b="1" dirty="0" err="1">
                <a:solidFill>
                  <a:srgbClr val="8492AC"/>
                </a:solidFill>
                <a:latin typeface="Aeonik" panose="02010503030300000000" pitchFamily="2" charset="0"/>
                <a:cs typeface="Century Gothic"/>
              </a:rPr>
              <a:t>Annuaire</a:t>
            </a:r>
            <a:r>
              <a:rPr sz="1199" b="1" spc="5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pour</a:t>
            </a:r>
            <a:r>
              <a:rPr sz="1199" b="1" spc="35" dirty="0">
                <a:solidFill>
                  <a:srgbClr val="8492AC"/>
                </a:solidFill>
                <a:latin typeface="Aeonik" panose="02010503030300000000" pitchFamily="2" charset="0"/>
                <a:cs typeface="Century Gothic"/>
              </a:rPr>
              <a:t> </a:t>
            </a:r>
            <a:r>
              <a:rPr lang="fr-FR" sz="1199" b="1" dirty="0">
                <a:solidFill>
                  <a:srgbClr val="8492AC"/>
                </a:solidFill>
                <a:latin typeface="Aeonik" panose="02010503030300000000" pitchFamily="2" charset="0"/>
                <a:cs typeface="Century Gothic"/>
              </a:rPr>
              <a:t>référencer votre activité et obtenir des demandes de devis</a:t>
            </a:r>
            <a:br>
              <a:rPr lang="fr-FR" sz="1199" b="1" dirty="0">
                <a:solidFill>
                  <a:srgbClr val="8492AC"/>
                </a:solidFill>
                <a:latin typeface="Aeonik" panose="02010503030300000000" pitchFamily="2" charset="0"/>
                <a:cs typeface="Century Gothic"/>
              </a:rPr>
            </a:br>
            <a:r>
              <a:rPr sz="1199" b="1" dirty="0">
                <a:solidFill>
                  <a:srgbClr val="8492AC"/>
                </a:solidFill>
                <a:latin typeface="Aeonik" panose="02010503030300000000" pitchFamily="2" charset="0"/>
                <a:cs typeface="Century Gothic"/>
              </a:rPr>
              <a:t>=&gt;</a:t>
            </a:r>
            <a:r>
              <a:rPr sz="1199" b="1" spc="65" dirty="0">
                <a:solidFill>
                  <a:srgbClr val="8492AC"/>
                </a:solidFill>
                <a:latin typeface="Aeonik" panose="02010503030300000000" pitchFamily="2" charset="0"/>
                <a:cs typeface="Century Gothic"/>
              </a:rPr>
              <a:t> </a:t>
            </a:r>
            <a:r>
              <a:rPr sz="1199" b="1" u="sng" spc="-30" dirty="0">
                <a:solidFill>
                  <a:srgbClr val="0000FF"/>
                </a:solidFill>
                <a:uFill>
                  <a:solidFill>
                    <a:srgbClr val="8492AC"/>
                  </a:solidFill>
                </a:uFill>
                <a:latin typeface="Aeonik" panose="02010503030300000000" pitchFamily="2" charset="0"/>
                <a:cs typeface="Century Gothic"/>
                <a:hlinkClick r:id="rId6"/>
              </a:rPr>
              <a:t>https://annuaire-</a:t>
            </a:r>
            <a:r>
              <a:rPr sz="1199" b="1" u="sng" spc="-15" dirty="0">
                <a:solidFill>
                  <a:srgbClr val="0000FF"/>
                </a:solidFill>
                <a:uFill>
                  <a:solidFill>
                    <a:srgbClr val="8492AC"/>
                  </a:solidFill>
                </a:uFill>
                <a:latin typeface="Aeonik" panose="02010503030300000000" pitchFamily="2" charset="0"/>
                <a:cs typeface="Century Gothic"/>
                <a:hlinkClick r:id="rId6"/>
              </a:rPr>
              <a:t>du-</a:t>
            </a:r>
            <a:r>
              <a:rPr sz="1199" b="1" u="sng" spc="-10" dirty="0">
                <a:solidFill>
                  <a:srgbClr val="0000FF"/>
                </a:solidFill>
                <a:uFill>
                  <a:solidFill>
                    <a:srgbClr val="8492AC"/>
                  </a:solidFill>
                </a:uFill>
                <a:latin typeface="Aeonik" panose="02010503030300000000" pitchFamily="2" charset="0"/>
                <a:cs typeface="Century Gothic"/>
                <a:hlinkClick r:id="rId6"/>
              </a:rPr>
              <a:t>detailing.com/</a:t>
            </a:r>
            <a:endParaRPr sz="1199" dirty="0">
              <a:latin typeface="Aeonik" panose="02010503030300000000" pitchFamily="2" charset="0"/>
              <a:cs typeface="Century Gothic"/>
            </a:endParaRPr>
          </a:p>
          <a:p>
            <a:pPr>
              <a:lnSpc>
                <a:spcPct val="100000"/>
              </a:lnSpc>
              <a:spcBef>
                <a:spcPts val="20"/>
              </a:spcBef>
            </a:pPr>
            <a:endParaRPr sz="1348" dirty="0">
              <a:latin typeface="Aeonik" panose="02010503030300000000" pitchFamily="2" charset="0"/>
              <a:cs typeface="Century Gothic"/>
            </a:endParaRPr>
          </a:p>
          <a:p>
            <a:pPr marL="388788" algn="ctr">
              <a:lnSpc>
                <a:spcPct val="100000"/>
              </a:lnSpc>
            </a:pPr>
            <a:r>
              <a:rPr lang="fr-FR" sz="1398" b="1" u="sng" dirty="0">
                <a:solidFill>
                  <a:srgbClr val="0000FF"/>
                </a:solidFill>
                <a:uFill>
                  <a:solidFill>
                    <a:srgbClr val="8492AC"/>
                  </a:solidFill>
                </a:uFill>
                <a:latin typeface="Aeonik" panose="02010503030300000000" pitchFamily="2" charset="0"/>
                <a:cs typeface="Century Gothic"/>
              </a:rPr>
              <a:t>Visite de nos locaux 360° interactive</a:t>
            </a:r>
            <a:endParaRPr sz="1398" dirty="0">
              <a:latin typeface="Aeonik" panose="02010503030300000000" pitchFamily="2" charset="0"/>
              <a:cs typeface="Century Gothic"/>
            </a:endParaRPr>
          </a:p>
          <a:p>
            <a:pPr>
              <a:lnSpc>
                <a:spcPct val="100000"/>
              </a:lnSpc>
              <a:spcBef>
                <a:spcPts val="35"/>
              </a:spcBef>
            </a:pPr>
            <a:endParaRPr sz="1249" dirty="0">
              <a:latin typeface="Aeonik" panose="02010503030300000000" pitchFamily="2" charset="0"/>
              <a:cs typeface="Century Gothic"/>
            </a:endParaRPr>
          </a:p>
          <a:p>
            <a:pPr marL="392593" algn="ctr">
              <a:lnSpc>
                <a:spcPct val="100000"/>
              </a:lnSpc>
            </a:pPr>
            <a:r>
              <a:rPr sz="1199" b="1" dirty="0">
                <a:solidFill>
                  <a:srgbClr val="5F6066"/>
                </a:solidFill>
                <a:latin typeface="Aeonik" panose="02010503030300000000" pitchFamily="2" charset="0"/>
                <a:cs typeface="Century Gothic"/>
              </a:rPr>
              <a:t>En</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attendant</a:t>
            </a:r>
            <a:r>
              <a:rPr sz="1199" b="1" spc="-3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suivez</a:t>
            </a:r>
            <a:r>
              <a:rPr sz="1199" b="1" spc="-4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nous</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sur</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les</a:t>
            </a:r>
            <a:r>
              <a:rPr sz="1199" b="1" spc="-35" dirty="0">
                <a:solidFill>
                  <a:srgbClr val="5F6066"/>
                </a:solidFill>
                <a:latin typeface="Aeonik" panose="02010503030300000000" pitchFamily="2" charset="0"/>
                <a:cs typeface="Century Gothic"/>
              </a:rPr>
              <a:t> </a:t>
            </a:r>
            <a:r>
              <a:rPr sz="1199" b="1" spc="-10" dirty="0">
                <a:solidFill>
                  <a:srgbClr val="5F6066"/>
                </a:solidFill>
                <a:latin typeface="Aeonik" panose="02010503030300000000" pitchFamily="2" charset="0"/>
                <a:cs typeface="Century Gothic"/>
              </a:rPr>
              <a:t>réseaux</a:t>
            </a:r>
            <a:r>
              <a:rPr sz="1199" b="1" spc="-75" dirty="0">
                <a:solidFill>
                  <a:srgbClr val="5F6066"/>
                </a:solidFill>
                <a:latin typeface="Aeonik" panose="02010503030300000000" pitchFamily="2" charset="0"/>
                <a:cs typeface="Century Gothic"/>
              </a:rPr>
              <a:t> </a:t>
            </a:r>
            <a:r>
              <a:rPr sz="1199" b="1" spc="-10" dirty="0">
                <a:solidFill>
                  <a:srgbClr val="5F6066"/>
                </a:solidFill>
                <a:latin typeface="Aeonik" panose="02010503030300000000" pitchFamily="2" charset="0"/>
                <a:cs typeface="Century Gothic"/>
              </a:rPr>
              <a:t>sociaux</a:t>
            </a:r>
            <a:r>
              <a:rPr sz="1199" b="1" spc="-7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et</a:t>
            </a:r>
            <a:r>
              <a:rPr sz="1199" b="1" spc="-3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abonnez</a:t>
            </a:r>
            <a:r>
              <a:rPr sz="1199" b="1" spc="-5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vous</a:t>
            </a:r>
            <a:r>
              <a:rPr sz="1199" b="1" spc="-20" dirty="0">
                <a:solidFill>
                  <a:srgbClr val="5F6066"/>
                </a:solidFill>
                <a:latin typeface="Aeonik" panose="02010503030300000000" pitchFamily="2" charset="0"/>
                <a:cs typeface="Century Gothic"/>
              </a:rPr>
              <a:t> </a:t>
            </a:r>
            <a:r>
              <a:rPr sz="1199" b="1" spc="-50" dirty="0">
                <a:solidFill>
                  <a:srgbClr val="5F6066"/>
                </a:solidFill>
                <a:latin typeface="Aeonik" panose="02010503030300000000" pitchFamily="2" charset="0"/>
                <a:cs typeface="Century Gothic"/>
              </a:rPr>
              <a:t>!</a:t>
            </a:r>
            <a:endParaRPr sz="1199" dirty="0">
              <a:latin typeface="Aeonik" panose="02010503030300000000" pitchFamily="2" charset="0"/>
              <a:cs typeface="Century Gothic"/>
            </a:endParaRPr>
          </a:p>
        </p:txBody>
      </p:sp>
      <p:pic>
        <p:nvPicPr>
          <p:cNvPr id="29" name="object 29"/>
          <p:cNvPicPr/>
          <p:nvPr/>
        </p:nvPicPr>
        <p:blipFill>
          <a:blip r:embed="rId7" cstate="print"/>
          <a:stretch>
            <a:fillRect/>
          </a:stretch>
        </p:blipFill>
        <p:spPr>
          <a:xfrm>
            <a:off x="3321050" y="9675238"/>
            <a:ext cx="315093" cy="315094"/>
          </a:xfrm>
          <a:prstGeom prst="rect">
            <a:avLst/>
          </a:prstGeom>
        </p:spPr>
      </p:pic>
      <p:pic>
        <p:nvPicPr>
          <p:cNvPr id="30" name="object 30"/>
          <p:cNvPicPr/>
          <p:nvPr/>
        </p:nvPicPr>
        <p:blipFill>
          <a:blip r:embed="rId8" cstate="print"/>
          <a:stretch>
            <a:fillRect/>
          </a:stretch>
        </p:blipFill>
        <p:spPr>
          <a:xfrm>
            <a:off x="3759441" y="9670672"/>
            <a:ext cx="322705" cy="315094"/>
          </a:xfrm>
          <a:prstGeom prst="rect">
            <a:avLst/>
          </a:prstGeom>
        </p:spPr>
      </p:pic>
      <p:pic>
        <p:nvPicPr>
          <p:cNvPr id="31" name="object 31"/>
          <p:cNvPicPr/>
          <p:nvPr/>
        </p:nvPicPr>
        <p:blipFill>
          <a:blip r:embed="rId9" cstate="print"/>
          <a:stretch>
            <a:fillRect/>
          </a:stretch>
        </p:blipFill>
        <p:spPr>
          <a:xfrm>
            <a:off x="2808072" y="9670672"/>
            <a:ext cx="322705" cy="324227"/>
          </a:xfrm>
          <a:prstGeom prst="rect">
            <a:avLst/>
          </a:prstGeom>
        </p:spPr>
      </p:pic>
      <p:pic>
        <p:nvPicPr>
          <p:cNvPr id="24" name="object 32"/>
          <p:cNvPicPr/>
          <p:nvPr/>
        </p:nvPicPr>
        <p:blipFill>
          <a:blip r:embed="rId10" cstate="print"/>
          <a:stretch>
            <a:fillRect/>
          </a:stretch>
        </p:blipFill>
        <p:spPr>
          <a:xfrm>
            <a:off x="4206966" y="9688939"/>
            <a:ext cx="427736" cy="305961"/>
          </a:xfrm>
          <a:prstGeom prst="rect">
            <a:avLst/>
          </a:prstGeom>
        </p:spPr>
      </p:pic>
      <p:sp>
        <p:nvSpPr>
          <p:cNvPr id="26" name="Trapèze 25">
            <a:extLst>
              <a:ext uri="{FF2B5EF4-FFF2-40B4-BE49-F238E27FC236}">
                <a16:creationId xmlns:a16="http://schemas.microsoft.com/office/drawing/2014/main" id="{54285119-7DB3-5957-3B8D-B4B51B877A56}"/>
              </a:ext>
            </a:extLst>
          </p:cNvPr>
          <p:cNvSpPr/>
          <p:nvPr/>
        </p:nvSpPr>
        <p:spPr>
          <a:xfrm rot="10800000">
            <a:off x="3016249" y="1704800"/>
            <a:ext cx="4948742"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35D15D3F-F26E-4A76-3729-54C57E7F7698}"/>
              </a:ext>
            </a:extLst>
          </p:cNvPr>
          <p:cNvSpPr txBox="1"/>
          <p:nvPr/>
        </p:nvSpPr>
        <p:spPr>
          <a:xfrm>
            <a:off x="1917789" y="1689686"/>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NOS INFORMATIONS</a:t>
            </a:r>
          </a:p>
        </p:txBody>
      </p:sp>
    </p:spTree>
    <p:extLst>
      <p:ext uri="{BB962C8B-B14F-4D97-AF65-F5344CB8AC3E}">
        <p14:creationId xmlns:p14="http://schemas.microsoft.com/office/powerpoint/2010/main" val="131341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01F5-8569-77A7-EF3E-CDD7A58CBA2A}"/>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491F89D9-D0E6-E117-49F9-967E0B166C26}"/>
              </a:ext>
            </a:extLst>
          </p:cNvPr>
          <p:cNvPicPr>
            <a:picLocks noChangeAspect="1"/>
          </p:cNvPicPr>
          <p:nvPr/>
        </p:nvPicPr>
        <p:blipFill>
          <a:blip r:embed="rId2"/>
          <a:srcRect b="46093"/>
          <a:stretch>
            <a:fillRect/>
          </a:stretch>
        </p:blipFill>
        <p:spPr>
          <a:xfrm>
            <a:off x="-2066" y="0"/>
            <a:ext cx="7560000" cy="1270638"/>
          </a:xfrm>
          <a:prstGeom prst="rect">
            <a:avLst/>
          </a:prstGeom>
        </p:spPr>
      </p:pic>
      <p:sp>
        <p:nvSpPr>
          <p:cNvPr id="21" name="Rectangle 20">
            <a:extLst>
              <a:ext uri="{FF2B5EF4-FFF2-40B4-BE49-F238E27FC236}">
                <a16:creationId xmlns:a16="http://schemas.microsoft.com/office/drawing/2014/main" id="{8D89372F-A76A-23B9-025A-3914A95A2E3A}"/>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bject 85">
            <a:extLst>
              <a:ext uri="{FF2B5EF4-FFF2-40B4-BE49-F238E27FC236}">
                <a16:creationId xmlns:a16="http://schemas.microsoft.com/office/drawing/2014/main" id="{AF6DAECE-1D90-AD93-0EAF-03A0BD8F0A6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968342D2-101B-07AC-8F20-E3F39F78BA9E}"/>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4" name="object 14">
            <a:extLst>
              <a:ext uri="{FF2B5EF4-FFF2-40B4-BE49-F238E27FC236}">
                <a16:creationId xmlns:a16="http://schemas.microsoft.com/office/drawing/2014/main" id="{8D6CC25E-542E-D164-D9FC-4351E611E79A}"/>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11" name="Espace réservé du numéro de diapositive 1">
            <a:extLst>
              <a:ext uri="{FF2B5EF4-FFF2-40B4-BE49-F238E27FC236}">
                <a16:creationId xmlns:a16="http://schemas.microsoft.com/office/drawing/2014/main" id="{F99B638D-B9B3-B23C-801A-EFAA7869C7ED}"/>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15</a:t>
            </a:fld>
            <a:r>
              <a:rPr lang="fr-FR" spc="-80" dirty="0"/>
              <a:t> </a:t>
            </a:r>
            <a:r>
              <a:rPr lang="fr-FR" dirty="0"/>
              <a:t>/</a:t>
            </a:r>
          </a:p>
        </p:txBody>
      </p:sp>
      <p:sp>
        <p:nvSpPr>
          <p:cNvPr id="22" name="Rectangle 21">
            <a:extLst>
              <a:ext uri="{FF2B5EF4-FFF2-40B4-BE49-F238E27FC236}">
                <a16:creationId xmlns:a16="http://schemas.microsoft.com/office/drawing/2014/main" id="{86EAE372-6D7F-F8E0-0E66-427634AFFCCC}"/>
              </a:ext>
            </a:extLst>
          </p:cNvPr>
          <p:cNvSpPr/>
          <p:nvPr/>
        </p:nvSpPr>
        <p:spPr>
          <a:xfrm>
            <a:off x="0" y="1079500"/>
            <a:ext cx="1873250" cy="191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7">
            <a:extLst>
              <a:ext uri="{FF2B5EF4-FFF2-40B4-BE49-F238E27FC236}">
                <a16:creationId xmlns:a16="http://schemas.microsoft.com/office/drawing/2014/main" id="{ACBAB3A2-B010-5122-5F34-F92F15A1F6BF}"/>
              </a:ext>
            </a:extLst>
          </p:cNvPr>
          <p:cNvSpPr txBox="1"/>
          <p:nvPr/>
        </p:nvSpPr>
        <p:spPr>
          <a:xfrm>
            <a:off x="534692" y="2412895"/>
            <a:ext cx="5754648" cy="5976364"/>
          </a:xfrm>
          <a:prstGeom prst="rect">
            <a:avLst/>
          </a:prstGeom>
        </p:spPr>
        <p:txBody>
          <a:bodyPr vert="horz" wrap="square" lIns="0" tIns="12685" rIns="0" bIns="0" rtlCol="0">
            <a:spAutoFit/>
          </a:bodyPr>
          <a:lstStyle/>
          <a:p>
            <a:pPr marL="12685">
              <a:lnSpc>
                <a:spcPct val="100000"/>
              </a:lnSpc>
              <a:spcBef>
                <a:spcPts val="100"/>
              </a:spcBef>
            </a:pPr>
            <a:r>
              <a:rPr sz="1398" b="1" spc="-50" dirty="0">
                <a:solidFill>
                  <a:srgbClr val="24ABE3"/>
                </a:solidFill>
                <a:latin typeface="Aeonik" panose="02010503030300000000" pitchFamily="2" charset="0"/>
                <a:cs typeface="Century Gothic"/>
              </a:rPr>
              <a:t>SUIVANTVOTRESTATUT</a:t>
            </a:r>
            <a:r>
              <a:rPr sz="1398" b="1" spc="-5" dirty="0">
                <a:solidFill>
                  <a:srgbClr val="24ABE3"/>
                </a:solidFill>
                <a:latin typeface="Aeonik" panose="02010503030300000000" pitchFamily="2" charset="0"/>
                <a:cs typeface="Century Gothic"/>
              </a:rPr>
              <a:t> </a:t>
            </a:r>
            <a:r>
              <a:rPr sz="1398" b="1" spc="-50" dirty="0">
                <a:solidFill>
                  <a:srgbClr val="24ABE3"/>
                </a:solidFill>
                <a:latin typeface="Aeonik" panose="02010503030300000000" pitchFamily="2" charset="0"/>
                <a:cs typeface="Century Gothic"/>
              </a:rPr>
              <a:t>:</a:t>
            </a:r>
            <a:endParaRPr sz="1398" dirty="0">
              <a:solidFill>
                <a:srgbClr val="24ABE3"/>
              </a:solidFill>
              <a:latin typeface="Aeonik" panose="02010503030300000000" pitchFamily="2" charset="0"/>
              <a:cs typeface="Century Gothic"/>
            </a:endParaRPr>
          </a:p>
          <a:p>
            <a:pPr marL="298726" indent="-286676">
              <a:lnSpc>
                <a:spcPct val="100000"/>
              </a:lnSpc>
              <a:spcBef>
                <a:spcPts val="1353"/>
              </a:spcBef>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8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5"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indépendant</a:t>
            </a:r>
            <a:endParaRPr sz="1199" b="1" dirty="0">
              <a:latin typeface="Aeonik" panose="02010503030300000000" pitchFamily="2" charset="0"/>
              <a:cs typeface="Calibri"/>
            </a:endParaRPr>
          </a:p>
          <a:p>
            <a:pPr marL="468702" marR="40591" lvl="1" indent="-284139">
              <a:lnSpc>
                <a:spcPct val="100000"/>
              </a:lnSpc>
              <a:buClr>
                <a:srgbClr val="5F6066"/>
              </a:buClr>
              <a:buChar char="-"/>
              <a:tabLst>
                <a:tab pos="468702" algn="l"/>
                <a:tab pos="469336" algn="l"/>
              </a:tabLst>
            </a:pPr>
            <a:r>
              <a:rPr sz="1199" u="sng" spc="-10" dirty="0">
                <a:solidFill>
                  <a:srgbClr val="0000FF"/>
                </a:solidFill>
                <a:uFill>
                  <a:solidFill>
                    <a:srgbClr val="5F6066"/>
                  </a:solidFill>
                </a:uFill>
                <a:latin typeface="Aeonik" panose="02010503030300000000" pitchFamily="2" charset="0"/>
                <a:cs typeface="Calibri"/>
                <a:hlinkClick r:id="rId3"/>
              </a:rPr>
              <a:t>Téléchargez</a:t>
            </a:r>
            <a:r>
              <a:rPr sz="1199" u="sng" spc="-25" dirty="0">
                <a:solidFill>
                  <a:srgbClr val="0000FF"/>
                </a:solidFill>
                <a:uFill>
                  <a:solidFill>
                    <a:srgbClr val="5F6066"/>
                  </a:solidFill>
                </a:uFill>
                <a:latin typeface="Aeonik" panose="02010503030300000000" pitchFamily="2" charset="0"/>
                <a:cs typeface="Calibri"/>
                <a:hlinkClick r:id="rId3"/>
              </a:rPr>
              <a:t> </a:t>
            </a:r>
            <a:r>
              <a:rPr sz="1199" u="sng" dirty="0">
                <a:solidFill>
                  <a:srgbClr val="0000FF"/>
                </a:solidFill>
                <a:uFill>
                  <a:solidFill>
                    <a:srgbClr val="5F6066"/>
                  </a:solidFill>
                </a:uFill>
                <a:latin typeface="Aeonik" panose="02010503030300000000" pitchFamily="2" charset="0"/>
                <a:cs typeface="Calibri"/>
                <a:hlinkClick r:id="rId3"/>
              </a:rPr>
              <a:t>votre</a:t>
            </a:r>
            <a:r>
              <a:rPr sz="1199" u="sng" spc="-15" dirty="0">
                <a:solidFill>
                  <a:srgbClr val="0000FF"/>
                </a:solidFill>
                <a:uFill>
                  <a:solidFill>
                    <a:srgbClr val="5F6066"/>
                  </a:solidFill>
                </a:uFill>
                <a:latin typeface="Aeonik" panose="02010503030300000000" pitchFamily="2" charset="0"/>
                <a:cs typeface="Calibri"/>
                <a:hlinkClick r:id="rId3"/>
              </a:rPr>
              <a:t> </a:t>
            </a:r>
            <a:r>
              <a:rPr sz="1199" u="sng" spc="-40" dirty="0">
                <a:solidFill>
                  <a:srgbClr val="0000FF"/>
                </a:solidFill>
                <a:uFill>
                  <a:solidFill>
                    <a:srgbClr val="5F6066"/>
                  </a:solidFill>
                </a:uFill>
                <a:latin typeface="Aeonik" panose="02010503030300000000" pitchFamily="2" charset="0"/>
                <a:cs typeface="Calibri"/>
                <a:hlinkClick r:id="rId3"/>
              </a:rPr>
              <a:t>attestation</a:t>
            </a:r>
            <a:r>
              <a:rPr sz="1199" u="sng" spc="-55" dirty="0">
                <a:solidFill>
                  <a:srgbClr val="0000FF"/>
                </a:solidFill>
                <a:uFill>
                  <a:solidFill>
                    <a:srgbClr val="5F6066"/>
                  </a:solidFill>
                </a:uFill>
                <a:latin typeface="Aeonik" panose="02010503030300000000" pitchFamily="2" charset="0"/>
                <a:cs typeface="Calibri"/>
                <a:hlinkClick r:id="rId3"/>
              </a:rPr>
              <a:t> </a:t>
            </a:r>
            <a:r>
              <a:rPr sz="1199" u="sng" dirty="0">
                <a:solidFill>
                  <a:srgbClr val="0000FF"/>
                </a:solidFill>
                <a:uFill>
                  <a:solidFill>
                    <a:srgbClr val="5F6066"/>
                  </a:solidFill>
                </a:uFill>
                <a:latin typeface="Aeonik" panose="02010503030300000000" pitchFamily="2" charset="0"/>
                <a:cs typeface="Calibri"/>
                <a:hlinkClick r:id="rId3"/>
              </a:rPr>
              <a:t>CFP</a:t>
            </a:r>
            <a:r>
              <a:rPr sz="1199" spc="75" dirty="0">
                <a:solidFill>
                  <a:srgbClr val="0000FF"/>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(Cotisation</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Formation</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Professionnelle)</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2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4"/>
              </a:rPr>
              <a:t>urssaf.fr</a:t>
            </a:r>
            <a:r>
              <a:rPr sz="1199" spc="-65" dirty="0">
                <a:solidFill>
                  <a:srgbClr val="0000FF"/>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ou </a:t>
            </a:r>
            <a:r>
              <a:rPr sz="1199" u="sng" spc="-10" dirty="0">
                <a:solidFill>
                  <a:srgbClr val="0000FF"/>
                </a:solidFill>
                <a:uFill>
                  <a:solidFill>
                    <a:srgbClr val="8492AC"/>
                  </a:solidFill>
                </a:uFill>
                <a:latin typeface="Aeonik" panose="02010503030300000000" pitchFamily="2" charset="0"/>
                <a:cs typeface="Calibri"/>
                <a:hlinkClick r:id="rId5"/>
              </a:rPr>
              <a:t>autoentrepreneur.urssaf.fr</a:t>
            </a:r>
            <a:endParaRPr sz="1199"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Si</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avez</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cotisé</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1€</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avez</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des</a:t>
            </a:r>
            <a:r>
              <a:rPr sz="1199" spc="-1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droits</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1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formation</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Artisan</a:t>
            </a:r>
            <a:r>
              <a:rPr sz="1199" spc="1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1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6"/>
              </a:rPr>
              <a:t>https://mon-</a:t>
            </a:r>
            <a:r>
              <a:rPr sz="1199" u="sng" spc="-10" dirty="0">
                <a:solidFill>
                  <a:srgbClr val="0000FF"/>
                </a:solidFill>
                <a:uFill>
                  <a:solidFill>
                    <a:srgbClr val="8492AC"/>
                  </a:solidFill>
                </a:uFill>
                <a:latin typeface="Aeonik" panose="02010503030300000000" pitchFamily="2" charset="0"/>
                <a:cs typeface="Calibri"/>
                <a:hlinkClick r:id="rId6"/>
              </a:rPr>
              <a:t>entreprise.fafcea.com/</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Commerçant</a:t>
            </a:r>
            <a:r>
              <a:rPr sz="1199" spc="229"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5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7"/>
              </a:rPr>
              <a:t>https://communication-</a:t>
            </a:r>
            <a:r>
              <a:rPr sz="1199" u="sng" spc="-10" dirty="0">
                <a:solidFill>
                  <a:srgbClr val="0000FF"/>
                </a:solidFill>
                <a:uFill>
                  <a:solidFill>
                    <a:srgbClr val="8492AC"/>
                  </a:solidFill>
                </a:uFill>
                <a:latin typeface="Aeonik" panose="02010503030300000000" pitchFamily="2" charset="0"/>
                <a:cs typeface="Calibri"/>
                <a:hlinkClick r:id="rId7"/>
              </a:rPr>
              <a:t>agefice.fr/</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Libéral</a:t>
            </a:r>
            <a:r>
              <a:rPr sz="1199" spc="479"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50" dirty="0">
                <a:solidFill>
                  <a:srgbClr val="5F6066"/>
                </a:solidFill>
                <a:latin typeface="Aeonik" panose="02010503030300000000" pitchFamily="2" charset="0"/>
                <a:cs typeface="Calibri"/>
              </a:rPr>
              <a:t>  </a:t>
            </a:r>
            <a:r>
              <a:rPr sz="1199" u="sng" spc="-45" dirty="0">
                <a:solidFill>
                  <a:srgbClr val="0000FF"/>
                </a:solidFill>
                <a:uFill>
                  <a:solidFill>
                    <a:srgbClr val="8492AC"/>
                  </a:solidFill>
                </a:uFill>
                <a:latin typeface="Aeonik" panose="02010503030300000000" pitchFamily="2" charset="0"/>
                <a:cs typeface="Calibri"/>
                <a:hlinkClick r:id="rId8"/>
              </a:rPr>
              <a:t>https://www.fifpl.fr/profession-</a:t>
            </a:r>
            <a:r>
              <a:rPr sz="1199" u="sng" spc="-40" dirty="0">
                <a:solidFill>
                  <a:srgbClr val="0000FF"/>
                </a:solidFill>
                <a:uFill>
                  <a:solidFill>
                    <a:srgbClr val="8492AC"/>
                  </a:solidFill>
                </a:uFill>
                <a:latin typeface="Aeonik" panose="02010503030300000000" pitchFamily="2" charset="0"/>
                <a:cs typeface="Calibri"/>
                <a:hlinkClick r:id="rId8"/>
              </a:rPr>
              <a:t>liberale/criteres-</a:t>
            </a:r>
            <a:r>
              <a:rPr sz="1199" u="sng" spc="-35" dirty="0">
                <a:solidFill>
                  <a:srgbClr val="0000FF"/>
                </a:solidFill>
                <a:uFill>
                  <a:solidFill>
                    <a:srgbClr val="8492AC"/>
                  </a:solidFill>
                </a:uFill>
                <a:latin typeface="Aeonik" panose="02010503030300000000" pitchFamily="2" charset="0"/>
                <a:cs typeface="Calibri"/>
                <a:hlinkClick r:id="rId8"/>
              </a:rPr>
              <a:t>de-prise-en-</a:t>
            </a:r>
            <a:r>
              <a:rPr sz="1199" u="sng" spc="-10" dirty="0">
                <a:solidFill>
                  <a:srgbClr val="0000FF"/>
                </a:solidFill>
                <a:uFill>
                  <a:solidFill>
                    <a:srgbClr val="8492AC"/>
                  </a:solidFill>
                </a:uFill>
                <a:latin typeface="Aeonik" panose="02010503030300000000" pitchFamily="2" charset="0"/>
                <a:cs typeface="Calibri"/>
                <a:hlinkClick r:id="rId8"/>
              </a:rPr>
              <a:t>charge</a:t>
            </a:r>
            <a:endParaRPr sz="1199" dirty="0">
              <a:latin typeface="Aeonik" panose="02010503030300000000" pitchFamily="2" charset="0"/>
              <a:cs typeface="Calibri"/>
            </a:endParaRPr>
          </a:p>
          <a:p>
            <a:pPr lvl="2">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8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10"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salarié</a:t>
            </a:r>
            <a:endParaRPr sz="1199" b="1" dirty="0">
              <a:latin typeface="Aeonik" panose="02010503030300000000" pitchFamily="2" charset="0"/>
              <a:cs typeface="Calibri"/>
            </a:endParaRPr>
          </a:p>
          <a:p>
            <a:pPr marL="468702" lvl="1" indent="-284139">
              <a:lnSpc>
                <a:spcPct val="100000"/>
              </a:lnSpc>
              <a:buChar char="-"/>
              <a:tabLst>
                <a:tab pos="468702" algn="l"/>
                <a:tab pos="469336" algn="l"/>
              </a:tabLst>
            </a:pPr>
            <a:r>
              <a:rPr sz="1199" spc="-10" dirty="0">
                <a:solidFill>
                  <a:srgbClr val="5F6066"/>
                </a:solidFill>
                <a:latin typeface="Aeonik" panose="02010503030300000000" pitchFamily="2" charset="0"/>
                <a:cs typeface="Calibri"/>
              </a:rPr>
              <a:t>Votre</a:t>
            </a:r>
            <a:r>
              <a:rPr sz="1199" spc="-85"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entreprise</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peut</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prendreen charge</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5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formation</a:t>
            </a:r>
            <a:endParaRPr sz="1199"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Financement</a:t>
            </a:r>
            <a:r>
              <a:rPr sz="1199" spc="-10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par</a:t>
            </a:r>
            <a:r>
              <a:rPr sz="1199" spc="-6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son</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OPCO</a:t>
            </a:r>
            <a:r>
              <a:rPr sz="1199" spc="7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0" dirty="0">
                <a:solidFill>
                  <a:srgbClr val="5F6066"/>
                </a:solidFill>
                <a:latin typeface="Aeonik" panose="02010503030300000000" pitchFamily="2" charset="0"/>
                <a:cs typeface="Calibri"/>
              </a:rPr>
              <a:t> </a:t>
            </a:r>
            <a:r>
              <a:rPr sz="1199" spc="-45" dirty="0">
                <a:solidFill>
                  <a:srgbClr val="5F6066"/>
                </a:solidFill>
                <a:latin typeface="Aeonik" panose="02010503030300000000" pitchFamily="2" charset="0"/>
                <a:cs typeface="Calibri"/>
              </a:rPr>
              <a:t>Adressez-</a:t>
            </a:r>
            <a:r>
              <a:rPr sz="1199" dirty="0">
                <a:solidFill>
                  <a:srgbClr val="5F6066"/>
                </a:solidFill>
                <a:latin typeface="Aeonik" panose="02010503030300000000" pitchFamily="2" charset="0"/>
                <a:cs typeface="Calibri"/>
              </a:rPr>
              <a:t>vous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service</a:t>
            </a:r>
            <a:r>
              <a:rPr sz="1199" spc="55" dirty="0">
                <a:solidFill>
                  <a:srgbClr val="5F6066"/>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RH</a:t>
            </a:r>
            <a:endParaRPr sz="1199" dirty="0">
              <a:latin typeface="Aeonik" panose="02010503030300000000" pitchFamily="2" charset="0"/>
              <a:cs typeface="Calibri"/>
            </a:endParaRPr>
          </a:p>
          <a:p>
            <a:pPr lvl="1">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7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5"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demandeurd’emploi</a:t>
            </a:r>
            <a:endParaRPr sz="1199" b="1"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Présentez</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ce</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programme</a:t>
            </a:r>
            <a:r>
              <a:rPr sz="1199" spc="-8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8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conseiller</a:t>
            </a:r>
            <a:r>
              <a:rPr sz="1199" spc="-3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endParaRPr sz="1199" dirty="0">
              <a:latin typeface="Aeonik" panose="02010503030300000000" pitchFamily="2" charset="0"/>
              <a:cs typeface="Calibri"/>
            </a:endParaRPr>
          </a:p>
          <a:p>
            <a:pPr marL="468702" marR="603795"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Après</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le</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rendez</a:t>
            </a:r>
            <a:r>
              <a:rPr sz="1199" spc="-7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 =</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&gt;</a:t>
            </a:r>
            <a:r>
              <a:rPr sz="1199" spc="40" dirty="0">
                <a:solidFill>
                  <a:srgbClr val="5F6066"/>
                </a:solidFill>
                <a:latin typeface="Aeonik" panose="02010503030300000000" pitchFamily="2" charset="0"/>
                <a:cs typeface="Calibri"/>
              </a:rPr>
              <a:t> </a:t>
            </a:r>
            <a:r>
              <a:rPr sz="1199" spc="-40" dirty="0">
                <a:solidFill>
                  <a:srgbClr val="5F6066"/>
                </a:solidFill>
                <a:latin typeface="Aeonik" panose="02010503030300000000" pitchFamily="2" charset="0"/>
                <a:cs typeface="Calibri"/>
              </a:rPr>
              <a:t>Transmettez</a:t>
            </a:r>
            <a:r>
              <a:rPr sz="1199" spc="-6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nous</a:t>
            </a:r>
            <a:r>
              <a:rPr sz="1199" spc="-2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3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identifiant</a:t>
            </a:r>
            <a:r>
              <a:rPr sz="1199" spc="-12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dirty="0">
                <a:solidFill>
                  <a:srgbClr val="5F6066"/>
                </a:solidFill>
                <a:latin typeface="Aeonik" panose="02010503030300000000" pitchFamily="2" charset="0"/>
                <a:cs typeface="Calibri"/>
              </a:rPr>
              <a:t>,</a:t>
            </a:r>
            <a:r>
              <a:rPr sz="1199" spc="1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votre </a:t>
            </a:r>
            <a:r>
              <a:rPr sz="1199" dirty="0">
                <a:solidFill>
                  <a:srgbClr val="5F6066"/>
                </a:solidFill>
                <a:latin typeface="Aeonik" panose="02010503030300000000" pitchFamily="2" charset="0"/>
                <a:cs typeface="Calibri"/>
              </a:rPr>
              <a:t>département</a:t>
            </a:r>
            <a:r>
              <a:rPr sz="1199" spc="-1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d’habitation,</a:t>
            </a:r>
            <a:r>
              <a:rPr sz="1199" spc="-1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le</a:t>
            </a:r>
            <a:r>
              <a:rPr sz="1199" spc="1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code</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du</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module,</a:t>
            </a:r>
            <a:r>
              <a:rPr sz="1199" spc="-6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20" dirty="0">
                <a:solidFill>
                  <a:srgbClr val="5F6066"/>
                </a:solidFill>
                <a:latin typeface="Aeonik" panose="02010503030300000000" pitchFamily="2" charset="0"/>
                <a:cs typeface="Calibri"/>
              </a:rPr>
              <a:t> </a:t>
            </a:r>
            <a:r>
              <a:rPr sz="1199" spc="-10" dirty="0" err="1">
                <a:solidFill>
                  <a:srgbClr val="5F6066"/>
                </a:solidFill>
                <a:latin typeface="Aeonik" panose="02010503030300000000" pitchFamily="2" charset="0"/>
                <a:cs typeface="Calibri"/>
              </a:rPr>
              <a:t>période</a:t>
            </a:r>
            <a:r>
              <a:rPr lang="fr-FR" sz="1199" spc="-10" dirty="0">
                <a:solidFill>
                  <a:srgbClr val="5F6066"/>
                </a:solidFill>
                <a:latin typeface="Aeonik" panose="02010503030300000000" pitchFamily="2" charset="0"/>
                <a:cs typeface="Calibri"/>
              </a:rPr>
              <a:t> souhaitée d’entrée en formation</a:t>
            </a:r>
            <a:endParaRPr sz="1199" dirty="0">
              <a:latin typeface="Aeonik" panose="02010503030300000000" pitchFamily="2" charset="0"/>
              <a:cs typeface="Calibri"/>
            </a:endParaRPr>
          </a:p>
          <a:p>
            <a:pPr marL="468702" marR="5074"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Nous</a:t>
            </a:r>
            <a:r>
              <a:rPr sz="1199" spc="-4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placerons</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un</a:t>
            </a:r>
            <a:r>
              <a:rPr sz="1199" spc="-9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devis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et le </a:t>
            </a:r>
            <a:r>
              <a:rPr sz="1199" spc="-30" dirty="0">
                <a:solidFill>
                  <a:srgbClr val="5F6066"/>
                </a:solidFill>
                <a:latin typeface="Aeonik" panose="02010503030300000000" pitchFamily="2" charset="0"/>
                <a:cs typeface="Calibri"/>
              </a:rPr>
              <a:t>programme</a:t>
            </a:r>
            <a:r>
              <a:rPr sz="1199" spc="-9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2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55"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espace</a:t>
            </a:r>
            <a:r>
              <a:rPr sz="1199" spc="1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(Kairos).</a:t>
            </a:r>
            <a:r>
              <a:rPr sz="1199" spc="15" dirty="0">
                <a:solidFill>
                  <a:srgbClr val="5F6066"/>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=&gt; </a:t>
            </a:r>
            <a:r>
              <a:rPr sz="1199" spc="-20" dirty="0">
                <a:solidFill>
                  <a:srgbClr val="5F6066"/>
                </a:solidFill>
                <a:latin typeface="Aeonik" panose="02010503030300000000" pitchFamily="2" charset="0"/>
                <a:cs typeface="Calibri"/>
              </a:rPr>
              <a:t>Informez</a:t>
            </a:r>
            <a:r>
              <a:rPr sz="1199" spc="-12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6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conseiller</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par</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mail</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6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espace</a:t>
            </a:r>
            <a:r>
              <a:rPr sz="1199" spc="-1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dirty="0">
                <a:solidFill>
                  <a:srgbClr val="5F6066"/>
                </a:solidFill>
                <a:latin typeface="Aeonik" panose="02010503030300000000" pitchFamily="2" charset="0"/>
                <a:cs typeface="Calibri"/>
              </a:rPr>
              <a:t>.</a:t>
            </a:r>
            <a:r>
              <a:rPr sz="1199" spc="-50" dirty="0">
                <a:solidFill>
                  <a:srgbClr val="5F6066"/>
                </a:solidFill>
                <a:latin typeface="Aeonik" panose="02010503030300000000" pitchFamily="2" charset="0"/>
                <a:cs typeface="Calibri"/>
              </a:rPr>
              <a:t> </a:t>
            </a:r>
            <a:br>
              <a:rPr lang="fr-FR" sz="1199" spc="-50" dirty="0">
                <a:solidFill>
                  <a:srgbClr val="5F6066"/>
                </a:solidFill>
                <a:latin typeface="Aeonik" panose="02010503030300000000" pitchFamily="2" charset="0"/>
                <a:cs typeface="Calibri"/>
              </a:rPr>
            </a:br>
            <a:r>
              <a:rPr sz="1199" dirty="0">
                <a:solidFill>
                  <a:srgbClr val="5F6066"/>
                </a:solidFill>
                <a:latin typeface="Aeonik" panose="02010503030300000000" pitchFamily="2" charset="0"/>
                <a:cs typeface="Calibri"/>
              </a:rPr>
              <a:t>Il</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pourra</a:t>
            </a:r>
            <a:r>
              <a:rPr sz="1199" spc="-1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se</a:t>
            </a:r>
            <a:r>
              <a:rPr sz="1199" spc="45"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positionner.</a:t>
            </a:r>
            <a:endParaRPr sz="1199" dirty="0">
              <a:latin typeface="Aeonik" panose="02010503030300000000" pitchFamily="2" charset="0"/>
              <a:cs typeface="Calibri"/>
            </a:endParaRPr>
          </a:p>
          <a:p>
            <a:pPr lvl="1">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45" dirty="0">
                <a:solidFill>
                  <a:srgbClr val="5F6066"/>
                </a:solidFill>
                <a:latin typeface="Aeonik" panose="02010503030300000000" pitchFamily="2" charset="0"/>
                <a:cs typeface="Calibri"/>
              </a:rPr>
              <a:t> </a:t>
            </a:r>
            <a:r>
              <a:rPr sz="1199" b="1" dirty="0" err="1">
                <a:solidFill>
                  <a:srgbClr val="5F6066"/>
                </a:solidFill>
                <a:latin typeface="Aeonik" panose="02010503030300000000" pitchFamily="2" charset="0"/>
                <a:cs typeface="Calibri"/>
              </a:rPr>
              <a:t>souhaitez</a:t>
            </a:r>
            <a:r>
              <a:rPr sz="1199" b="1" spc="-30" dirty="0">
                <a:solidFill>
                  <a:srgbClr val="5F6066"/>
                </a:solidFill>
                <a:latin typeface="Aeonik" panose="02010503030300000000" pitchFamily="2" charset="0"/>
                <a:cs typeface="Calibri"/>
              </a:rPr>
              <a:t> </a:t>
            </a:r>
            <a:r>
              <a:rPr lang="fr-FR" sz="1199" b="1" dirty="0">
                <a:solidFill>
                  <a:srgbClr val="5F6066"/>
                </a:solidFill>
                <a:latin typeface="Aeonik" panose="02010503030300000000" pitchFamily="2" charset="0"/>
                <a:cs typeface="Calibri"/>
              </a:rPr>
              <a:t>réaliser une formation certifiante ?</a:t>
            </a:r>
            <a:endParaRPr sz="1199" b="1" dirty="0">
              <a:latin typeface="Aeonik" panose="02010503030300000000" pitchFamily="2" charset="0"/>
              <a:cs typeface="Calibri"/>
            </a:endParaRPr>
          </a:p>
          <a:p>
            <a:pPr marL="468702" lvl="1" indent="-284139">
              <a:lnSpc>
                <a:spcPct val="100000"/>
              </a:lnSpc>
              <a:buClr>
                <a:srgbClr val="5F6066"/>
              </a:buClr>
              <a:buChar char="-"/>
              <a:tabLst>
                <a:tab pos="468702" algn="l"/>
                <a:tab pos="469336" algn="l"/>
              </a:tabLst>
            </a:pPr>
            <a:r>
              <a:rPr sz="1199" u="sng" spc="-10" dirty="0" err="1">
                <a:solidFill>
                  <a:srgbClr val="0000FF"/>
                </a:solidFill>
                <a:uFill>
                  <a:solidFill>
                    <a:srgbClr val="5F6066"/>
                  </a:solidFill>
                </a:uFill>
                <a:latin typeface="Aeonik" panose="02010503030300000000" pitchFamily="2" charset="0"/>
                <a:cs typeface="Calibri"/>
                <a:hlinkClick r:id="rId9"/>
              </a:rPr>
              <a:t>Connectez</a:t>
            </a:r>
            <a:r>
              <a:rPr sz="1199" u="sng" spc="-55"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vous</a:t>
            </a:r>
            <a:r>
              <a:rPr sz="1199" u="sng" spc="-45"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à</a:t>
            </a:r>
            <a:r>
              <a:rPr sz="1199" u="sng" spc="10"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votre</a:t>
            </a:r>
            <a:r>
              <a:rPr sz="1199" u="sng" spc="-50"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compte</a:t>
            </a:r>
            <a:r>
              <a:rPr sz="1199" u="sng" spc="5" dirty="0">
                <a:solidFill>
                  <a:srgbClr val="0000FF"/>
                </a:solidFill>
                <a:uFill>
                  <a:solidFill>
                    <a:srgbClr val="5F6066"/>
                  </a:solidFill>
                </a:uFill>
                <a:latin typeface="Aeonik" panose="02010503030300000000" pitchFamily="2" charset="0"/>
                <a:cs typeface="Calibri"/>
                <a:hlinkClick r:id="rId9"/>
              </a:rPr>
              <a:t> </a:t>
            </a:r>
            <a:r>
              <a:rPr sz="1199" u="sng" spc="-25" dirty="0">
                <a:solidFill>
                  <a:srgbClr val="0000FF"/>
                </a:solidFill>
                <a:uFill>
                  <a:solidFill>
                    <a:srgbClr val="5F6066"/>
                  </a:solidFill>
                </a:uFill>
                <a:latin typeface="Aeonik" panose="02010503030300000000" pitchFamily="2" charset="0"/>
                <a:cs typeface="Calibri"/>
                <a:hlinkClick r:id="rId9"/>
              </a:rPr>
              <a:t>CPF</a:t>
            </a:r>
            <a:endParaRPr sz="1199" dirty="0">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r>
              <a:rPr sz="1199" u="sng" spc="-10" dirty="0">
                <a:solidFill>
                  <a:srgbClr val="0000FF"/>
                </a:solidFill>
                <a:uFill>
                  <a:solidFill>
                    <a:srgbClr val="8492AC"/>
                  </a:solidFill>
                </a:uFill>
                <a:latin typeface="Aeonik" panose="02010503030300000000" pitchFamily="2" charset="0"/>
                <a:cs typeface="Calibri"/>
                <a:hlinkClick r:id="rId10"/>
              </a:rPr>
              <a:t>Voir</a:t>
            </a:r>
            <a:r>
              <a:rPr sz="1199" u="sng" spc="-105" dirty="0">
                <a:solidFill>
                  <a:srgbClr val="0000FF"/>
                </a:solidFill>
                <a:uFill>
                  <a:solidFill>
                    <a:srgbClr val="8492AC"/>
                  </a:solidFill>
                </a:uFill>
                <a:latin typeface="Aeonik" panose="02010503030300000000" pitchFamily="2" charset="0"/>
                <a:cs typeface="Calibri"/>
                <a:hlinkClick r:id="rId10"/>
              </a:rPr>
              <a:t> </a:t>
            </a:r>
            <a:r>
              <a:rPr sz="1199" u="sng" dirty="0">
                <a:solidFill>
                  <a:srgbClr val="0000FF"/>
                </a:solidFill>
                <a:uFill>
                  <a:solidFill>
                    <a:srgbClr val="8492AC"/>
                  </a:solidFill>
                </a:uFill>
                <a:latin typeface="Aeonik" panose="02010503030300000000" pitchFamily="2" charset="0"/>
                <a:cs typeface="Calibri"/>
                <a:hlinkClick r:id="rId10"/>
              </a:rPr>
              <a:t>les</a:t>
            </a:r>
            <a:r>
              <a:rPr sz="1199" u="sng" spc="45" dirty="0">
                <a:solidFill>
                  <a:srgbClr val="0000FF"/>
                </a:solidFill>
                <a:uFill>
                  <a:solidFill>
                    <a:srgbClr val="8492AC"/>
                  </a:solidFill>
                </a:uFill>
                <a:latin typeface="Aeonik" panose="02010503030300000000" pitchFamily="2" charset="0"/>
                <a:cs typeface="Calibri"/>
                <a:hlinkClick r:id="rId10"/>
              </a:rPr>
              <a:t> </a:t>
            </a:r>
            <a:r>
              <a:rPr sz="1199" u="sng" dirty="0">
                <a:solidFill>
                  <a:srgbClr val="0000FF"/>
                </a:solidFill>
                <a:uFill>
                  <a:solidFill>
                    <a:srgbClr val="8492AC"/>
                  </a:solidFill>
                </a:uFill>
                <a:latin typeface="Aeonik" panose="02010503030300000000" pitchFamily="2" charset="0"/>
                <a:cs typeface="Calibri"/>
                <a:hlinkClick r:id="rId10"/>
              </a:rPr>
              <a:t>formations</a:t>
            </a:r>
            <a:r>
              <a:rPr sz="1199" u="sng" spc="-85" dirty="0">
                <a:solidFill>
                  <a:srgbClr val="0000FF"/>
                </a:solidFill>
                <a:uFill>
                  <a:solidFill>
                    <a:srgbClr val="8492AC"/>
                  </a:solidFill>
                </a:uFill>
                <a:latin typeface="Aeonik" panose="02010503030300000000" pitchFamily="2" charset="0"/>
                <a:cs typeface="Calibri"/>
                <a:hlinkClick r:id="rId10"/>
              </a:rPr>
              <a:t> </a:t>
            </a:r>
            <a:r>
              <a:rPr sz="1199" u="sng" spc="-10" dirty="0" err="1">
                <a:solidFill>
                  <a:srgbClr val="0000FF"/>
                </a:solidFill>
                <a:uFill>
                  <a:solidFill>
                    <a:srgbClr val="8492AC"/>
                  </a:solidFill>
                </a:uFill>
                <a:latin typeface="Aeonik" panose="02010503030300000000" pitchFamily="2" charset="0"/>
                <a:cs typeface="Calibri"/>
                <a:hlinkClick r:id="rId10"/>
              </a:rPr>
              <a:t>éligibles</a:t>
            </a:r>
            <a:endParaRPr lang="fr-FR" sz="1199" u="sng" spc="-10" dirty="0">
              <a:solidFill>
                <a:srgbClr val="0000FF"/>
              </a:solidFill>
              <a:uFill>
                <a:solidFill>
                  <a:srgbClr val="8492AC"/>
                </a:solidFill>
              </a:uFill>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endParaRPr lang="fr-FR" sz="1199" dirty="0">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endParaRPr sz="1199" dirty="0">
              <a:latin typeface="Aeonik" panose="02010503030300000000" pitchFamily="2" charset="0"/>
              <a:cs typeface="Calibri"/>
            </a:endParaRPr>
          </a:p>
          <a:p>
            <a:pPr marL="739522" algn="ctr">
              <a:lnSpc>
                <a:spcPts val="2347"/>
              </a:lnSpc>
            </a:pPr>
            <a:r>
              <a:rPr lang="fr-FR" sz="1998" b="1" spc="-10" dirty="0">
                <a:solidFill>
                  <a:srgbClr val="24ABE3"/>
                </a:solidFill>
                <a:latin typeface="Aeonik" panose="02010503030300000000" pitchFamily="2" charset="0"/>
                <a:cs typeface="Calibri"/>
              </a:rPr>
              <a:t>France Travail</a:t>
            </a:r>
            <a:r>
              <a:rPr sz="1998" b="1" spc="-12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et</a:t>
            </a:r>
            <a:r>
              <a:rPr sz="1998" b="1" spc="-5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votre</a:t>
            </a:r>
            <a:r>
              <a:rPr sz="1998" b="1" spc="-70" dirty="0">
                <a:solidFill>
                  <a:srgbClr val="24ABE3"/>
                </a:solidFill>
                <a:latin typeface="Aeonik" panose="02010503030300000000" pitchFamily="2" charset="0"/>
                <a:cs typeface="Calibri"/>
              </a:rPr>
              <a:t> </a:t>
            </a:r>
            <a:r>
              <a:rPr sz="1998" b="1" spc="-10" dirty="0">
                <a:solidFill>
                  <a:srgbClr val="24ABE3"/>
                </a:solidFill>
                <a:latin typeface="Aeonik" panose="02010503030300000000" pitchFamily="2" charset="0"/>
                <a:cs typeface="Calibri"/>
              </a:rPr>
              <a:t>employeur</a:t>
            </a:r>
            <a:endParaRPr sz="1998" dirty="0">
              <a:solidFill>
                <a:srgbClr val="24ABE3"/>
              </a:solidFill>
              <a:latin typeface="Aeonik" panose="02010503030300000000" pitchFamily="2" charset="0"/>
              <a:cs typeface="Calibri"/>
            </a:endParaRPr>
          </a:p>
          <a:p>
            <a:pPr marL="740790" algn="ctr">
              <a:lnSpc>
                <a:spcPts val="3350"/>
              </a:lnSpc>
            </a:pPr>
            <a:r>
              <a:rPr sz="1998" b="1" dirty="0">
                <a:solidFill>
                  <a:srgbClr val="24ABE3"/>
                </a:solidFill>
                <a:latin typeface="Aeonik" panose="02010503030300000000" pitchFamily="2" charset="0"/>
                <a:cs typeface="Calibri"/>
              </a:rPr>
              <a:t>peuvent</a:t>
            </a:r>
            <a:r>
              <a:rPr sz="1998" b="1" spc="-9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abonder</a:t>
            </a:r>
            <a:r>
              <a:rPr sz="1998" b="1" spc="-7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votre</a:t>
            </a:r>
            <a:r>
              <a:rPr sz="1998" b="1" spc="-65" dirty="0">
                <a:solidFill>
                  <a:srgbClr val="24ABE3"/>
                </a:solidFill>
                <a:latin typeface="Aeonik" panose="02010503030300000000" pitchFamily="2" charset="0"/>
                <a:cs typeface="Calibri"/>
              </a:rPr>
              <a:t> </a:t>
            </a:r>
            <a:r>
              <a:rPr sz="1998" b="1" spc="-20" dirty="0">
                <a:solidFill>
                  <a:srgbClr val="24ABE3"/>
                </a:solidFill>
                <a:latin typeface="Aeonik" panose="02010503030300000000" pitchFamily="2" charset="0"/>
                <a:cs typeface="Calibri"/>
              </a:rPr>
              <a:t>compte</a:t>
            </a:r>
            <a:r>
              <a:rPr sz="1998" b="1" spc="-120" dirty="0">
                <a:solidFill>
                  <a:srgbClr val="24ABE3"/>
                </a:solidFill>
                <a:latin typeface="Aeonik" panose="02010503030300000000" pitchFamily="2" charset="0"/>
                <a:cs typeface="Calibri"/>
              </a:rPr>
              <a:t> </a:t>
            </a:r>
            <a:r>
              <a:rPr sz="1998" b="1" spc="-20" dirty="0">
                <a:solidFill>
                  <a:srgbClr val="24ABE3"/>
                </a:solidFill>
                <a:latin typeface="Aeonik" panose="02010503030300000000" pitchFamily="2" charset="0"/>
                <a:cs typeface="Calibri"/>
              </a:rPr>
              <a:t>CPF</a:t>
            </a:r>
            <a:r>
              <a:rPr sz="2797" spc="-20" dirty="0">
                <a:solidFill>
                  <a:srgbClr val="24ABE3"/>
                </a:solidFill>
                <a:latin typeface="Aeonik" panose="02010503030300000000" pitchFamily="2" charset="0"/>
                <a:cs typeface="Arial Narrow"/>
              </a:rPr>
              <a:t>.</a:t>
            </a:r>
            <a:endParaRPr sz="2797" dirty="0">
              <a:solidFill>
                <a:srgbClr val="24ABE3"/>
              </a:solidFill>
              <a:latin typeface="Aeonik" panose="02010503030300000000" pitchFamily="2" charset="0"/>
              <a:cs typeface="Arial Narrow"/>
            </a:endParaRPr>
          </a:p>
        </p:txBody>
      </p:sp>
      <p:sp>
        <p:nvSpPr>
          <p:cNvPr id="3" name="object 31">
            <a:extLst>
              <a:ext uri="{FF2B5EF4-FFF2-40B4-BE49-F238E27FC236}">
                <a16:creationId xmlns:a16="http://schemas.microsoft.com/office/drawing/2014/main" id="{C2EA1488-E811-8B66-4C46-207AEA3E3276}"/>
              </a:ext>
            </a:extLst>
          </p:cNvPr>
          <p:cNvSpPr txBox="1"/>
          <p:nvPr/>
        </p:nvSpPr>
        <p:spPr>
          <a:xfrm>
            <a:off x="572703" y="8650803"/>
            <a:ext cx="6142680" cy="504026"/>
          </a:xfrm>
          <a:prstGeom prst="rect">
            <a:avLst/>
          </a:prstGeom>
        </p:spPr>
        <p:txBody>
          <a:bodyPr vert="horz" wrap="square" lIns="0" tIns="12051" rIns="0" bIns="0" rtlCol="0">
            <a:spAutoFit/>
          </a:bodyPr>
          <a:lstStyle/>
          <a:p>
            <a:pPr algn="ctr">
              <a:lnSpc>
                <a:spcPct val="100000"/>
              </a:lnSpc>
              <a:spcBef>
                <a:spcPts val="95"/>
              </a:spcBef>
            </a:pPr>
            <a:r>
              <a:rPr sz="1598" spc="-10" dirty="0">
                <a:solidFill>
                  <a:srgbClr val="5F6066"/>
                </a:solidFill>
                <a:latin typeface="Aeonik" panose="02010503030300000000" pitchFamily="2" charset="0"/>
                <a:cs typeface="Calibri"/>
              </a:rPr>
              <a:t>Pour</a:t>
            </a:r>
            <a:r>
              <a:rPr sz="1598" spc="-75" dirty="0">
                <a:solidFill>
                  <a:srgbClr val="5F6066"/>
                </a:solidFill>
                <a:latin typeface="Aeonik" panose="02010503030300000000" pitchFamily="2" charset="0"/>
                <a:cs typeface="Calibri"/>
              </a:rPr>
              <a:t> </a:t>
            </a:r>
            <a:r>
              <a:rPr sz="1598" spc="-35" dirty="0">
                <a:solidFill>
                  <a:srgbClr val="5F6066"/>
                </a:solidFill>
                <a:latin typeface="Aeonik" panose="02010503030300000000" pitchFamily="2" charset="0"/>
                <a:cs typeface="Calibri"/>
              </a:rPr>
              <a:t>savoir</a:t>
            </a:r>
            <a:r>
              <a:rPr sz="1598" spc="-105" dirty="0">
                <a:solidFill>
                  <a:srgbClr val="5F6066"/>
                </a:solidFill>
                <a:latin typeface="Aeonik" panose="02010503030300000000" pitchFamily="2" charset="0"/>
                <a:cs typeface="Calibri"/>
              </a:rPr>
              <a:t> </a:t>
            </a:r>
            <a:r>
              <a:rPr sz="1598" dirty="0">
                <a:solidFill>
                  <a:srgbClr val="5F6066"/>
                </a:solidFill>
                <a:latin typeface="Aeonik" panose="02010503030300000000" pitchFamily="2" charset="0"/>
                <a:cs typeface="Calibri"/>
              </a:rPr>
              <a:t>en</a:t>
            </a:r>
            <a:r>
              <a:rPr sz="1598" spc="-50" dirty="0">
                <a:solidFill>
                  <a:srgbClr val="5F6066"/>
                </a:solidFill>
                <a:latin typeface="Aeonik" panose="02010503030300000000" pitchFamily="2" charset="0"/>
                <a:cs typeface="Calibri"/>
              </a:rPr>
              <a:t> </a:t>
            </a:r>
            <a:r>
              <a:rPr sz="1598" spc="-35" dirty="0">
                <a:solidFill>
                  <a:srgbClr val="5F6066"/>
                </a:solidFill>
                <a:latin typeface="Aeonik" panose="02010503030300000000" pitchFamily="2" charset="0"/>
                <a:cs typeface="Calibri"/>
              </a:rPr>
              <a:t>détail</a:t>
            </a:r>
            <a:r>
              <a:rPr sz="1598" spc="-145" dirty="0">
                <a:solidFill>
                  <a:srgbClr val="5F6066"/>
                </a:solidFill>
                <a:latin typeface="Aeonik" panose="02010503030300000000" pitchFamily="2" charset="0"/>
                <a:cs typeface="Calibri"/>
              </a:rPr>
              <a:t> </a:t>
            </a:r>
            <a:r>
              <a:rPr sz="1598" spc="-30" dirty="0">
                <a:solidFill>
                  <a:srgbClr val="5F6066"/>
                </a:solidFill>
                <a:latin typeface="Aeonik" panose="02010503030300000000" pitchFamily="2" charset="0"/>
                <a:cs typeface="Calibri"/>
              </a:rPr>
              <a:t>commen</a:t>
            </a:r>
            <a:r>
              <a:rPr sz="1598" u="sng" spc="-30" dirty="0">
                <a:solidFill>
                  <a:srgbClr val="0000FF"/>
                </a:solidFill>
                <a:uFill>
                  <a:solidFill>
                    <a:srgbClr val="0000FF"/>
                  </a:solidFill>
                </a:uFill>
                <a:latin typeface="Aeonik" panose="02010503030300000000" pitchFamily="2" charset="0"/>
                <a:cs typeface="Calibri"/>
                <a:hlinkClick r:id="rId11"/>
              </a:rPr>
              <a:t>t</a:t>
            </a:r>
            <a:r>
              <a:rPr sz="1598" u="sng" spc="15" dirty="0">
                <a:solidFill>
                  <a:srgbClr val="0000FF"/>
                </a:solidFill>
                <a:uFill>
                  <a:solidFill>
                    <a:srgbClr val="0000FF"/>
                  </a:solidFill>
                </a:uFill>
                <a:latin typeface="Aeonik" panose="02010503030300000000" pitchFamily="2" charset="0"/>
                <a:cs typeface="Calibri"/>
                <a:hlinkClick r:id="rId11"/>
              </a:rPr>
              <a:t> </a:t>
            </a:r>
            <a:r>
              <a:rPr sz="1598" u="sng" spc="-25" dirty="0">
                <a:solidFill>
                  <a:srgbClr val="0000FF"/>
                </a:solidFill>
                <a:uFill>
                  <a:solidFill>
                    <a:srgbClr val="0000FF"/>
                  </a:solidFill>
                </a:uFill>
                <a:latin typeface="Aeonik" panose="02010503030300000000" pitchFamily="2" charset="0"/>
                <a:cs typeface="Calibri"/>
                <a:hlinkClick r:id="rId11"/>
              </a:rPr>
              <a:t>faire</a:t>
            </a:r>
            <a:r>
              <a:rPr sz="1598" u="sng" spc="-80" dirty="0">
                <a:solidFill>
                  <a:srgbClr val="0000FF"/>
                </a:solidFill>
                <a:uFill>
                  <a:solidFill>
                    <a:srgbClr val="0000FF"/>
                  </a:solidFill>
                </a:uFill>
                <a:latin typeface="Aeonik" panose="02010503030300000000" pitchFamily="2" charset="0"/>
                <a:cs typeface="Calibri"/>
                <a:hlinkClick r:id="rId11"/>
              </a:rPr>
              <a:t> </a:t>
            </a:r>
            <a:r>
              <a:rPr sz="1598" u="sng" dirty="0">
                <a:solidFill>
                  <a:srgbClr val="0000FF"/>
                </a:solidFill>
                <a:uFill>
                  <a:solidFill>
                    <a:srgbClr val="0000FF"/>
                  </a:solidFill>
                </a:uFill>
                <a:latin typeface="Aeonik" panose="02010503030300000000" pitchFamily="2" charset="0"/>
                <a:cs typeface="Calibri"/>
                <a:hlinkClick r:id="rId11"/>
              </a:rPr>
              <a:t>prendre</a:t>
            </a:r>
            <a:r>
              <a:rPr sz="1598" u="sng" spc="30" dirty="0">
                <a:solidFill>
                  <a:srgbClr val="0000FF"/>
                </a:solidFill>
                <a:uFill>
                  <a:solidFill>
                    <a:srgbClr val="0000FF"/>
                  </a:solidFill>
                </a:uFill>
                <a:latin typeface="Aeonik" panose="02010503030300000000" pitchFamily="2" charset="0"/>
                <a:cs typeface="Calibri"/>
                <a:hlinkClick r:id="rId11"/>
              </a:rPr>
              <a:t> </a:t>
            </a:r>
            <a:r>
              <a:rPr sz="1598" u="sng" dirty="0">
                <a:solidFill>
                  <a:srgbClr val="0000FF"/>
                </a:solidFill>
                <a:uFill>
                  <a:solidFill>
                    <a:srgbClr val="0000FF"/>
                  </a:solidFill>
                </a:uFill>
                <a:latin typeface="Aeonik" panose="02010503030300000000" pitchFamily="2" charset="0"/>
                <a:cs typeface="Calibri"/>
                <a:hlinkClick r:id="rId11"/>
              </a:rPr>
              <a:t>en</a:t>
            </a:r>
            <a:r>
              <a:rPr sz="1598" u="sng" spc="-35" dirty="0">
                <a:solidFill>
                  <a:srgbClr val="0000FF"/>
                </a:solidFill>
                <a:uFill>
                  <a:solidFill>
                    <a:srgbClr val="0000FF"/>
                  </a:solidFill>
                </a:uFill>
                <a:latin typeface="Aeonik" panose="02010503030300000000" pitchFamily="2" charset="0"/>
                <a:cs typeface="Calibri"/>
                <a:hlinkClick r:id="rId11"/>
              </a:rPr>
              <a:t> charge</a:t>
            </a:r>
            <a:r>
              <a:rPr sz="1598" u="sng" spc="-55" dirty="0">
                <a:solidFill>
                  <a:srgbClr val="0000FF"/>
                </a:solidFill>
                <a:uFill>
                  <a:solidFill>
                    <a:srgbClr val="0000FF"/>
                  </a:solidFill>
                </a:uFill>
                <a:latin typeface="Aeonik" panose="02010503030300000000" pitchFamily="2" charset="0"/>
                <a:cs typeface="Calibri"/>
                <a:hlinkClick r:id="rId11"/>
              </a:rPr>
              <a:t> </a:t>
            </a:r>
            <a:r>
              <a:rPr sz="1598" u="sng" spc="-20" dirty="0">
                <a:solidFill>
                  <a:srgbClr val="0000FF"/>
                </a:solidFill>
                <a:uFill>
                  <a:solidFill>
                    <a:srgbClr val="0000FF"/>
                  </a:solidFill>
                </a:uFill>
                <a:latin typeface="Aeonik" panose="02010503030300000000" pitchFamily="2" charset="0"/>
                <a:cs typeface="Calibri"/>
                <a:hlinkClick r:id="rId11"/>
              </a:rPr>
              <a:t>sa</a:t>
            </a:r>
            <a:r>
              <a:rPr sz="1598" u="sng" spc="-90" dirty="0">
                <a:solidFill>
                  <a:srgbClr val="0000FF"/>
                </a:solidFill>
                <a:uFill>
                  <a:solidFill>
                    <a:srgbClr val="0000FF"/>
                  </a:solidFill>
                </a:uFill>
                <a:latin typeface="Aeonik" panose="02010503030300000000" pitchFamily="2" charset="0"/>
                <a:cs typeface="Calibri"/>
                <a:hlinkClick r:id="rId11"/>
              </a:rPr>
              <a:t> </a:t>
            </a:r>
            <a:r>
              <a:rPr sz="1598" u="sng" spc="-40" dirty="0">
                <a:solidFill>
                  <a:srgbClr val="0000FF"/>
                </a:solidFill>
                <a:uFill>
                  <a:solidFill>
                    <a:srgbClr val="0000FF"/>
                  </a:solidFill>
                </a:uFill>
                <a:latin typeface="Aeonik" panose="02010503030300000000" pitchFamily="2" charset="0"/>
                <a:cs typeface="Calibri"/>
                <a:hlinkClick r:id="rId11"/>
              </a:rPr>
              <a:t>formation</a:t>
            </a:r>
            <a:r>
              <a:rPr sz="1598" u="sng" spc="-90" dirty="0">
                <a:solidFill>
                  <a:srgbClr val="0000FF"/>
                </a:solidFill>
                <a:uFill>
                  <a:solidFill>
                    <a:srgbClr val="0000FF"/>
                  </a:solidFill>
                </a:uFill>
                <a:latin typeface="Aeonik" panose="02010503030300000000" pitchFamily="2" charset="0"/>
                <a:cs typeface="Calibri"/>
                <a:hlinkClick r:id="rId11"/>
              </a:rPr>
              <a:t> </a:t>
            </a:r>
            <a:br>
              <a:rPr lang="fr-FR" sz="1598" u="sng" spc="-90" dirty="0">
                <a:solidFill>
                  <a:srgbClr val="0000FF"/>
                </a:solidFill>
                <a:uFill>
                  <a:solidFill>
                    <a:srgbClr val="0000FF"/>
                  </a:solidFill>
                </a:uFill>
                <a:latin typeface="Aeonik" panose="02010503030300000000" pitchFamily="2" charset="0"/>
                <a:cs typeface="Calibri"/>
                <a:hlinkClick r:id="rId11"/>
              </a:rPr>
            </a:br>
            <a:r>
              <a:rPr sz="1598" u="sng" spc="-10" dirty="0" err="1">
                <a:solidFill>
                  <a:srgbClr val="0000FF"/>
                </a:solidFill>
                <a:uFill>
                  <a:solidFill>
                    <a:srgbClr val="0000FF"/>
                  </a:solidFill>
                </a:uFill>
                <a:latin typeface="Aeonik" panose="02010503030300000000" pitchFamily="2" charset="0"/>
                <a:cs typeface="Calibri"/>
                <a:hlinkClick r:id="rId11"/>
              </a:rPr>
              <a:t>Rendez-</a:t>
            </a:r>
            <a:r>
              <a:rPr sz="1598" spc="-25" dirty="0" err="1">
                <a:solidFill>
                  <a:srgbClr val="0000FF"/>
                </a:solidFill>
                <a:latin typeface="Aeonik" panose="02010503030300000000" pitchFamily="2" charset="0"/>
                <a:cs typeface="Calibri"/>
                <a:hlinkClick r:id="rId11"/>
              </a:rPr>
              <a:t>vous</a:t>
            </a:r>
            <a:r>
              <a:rPr sz="1598" spc="-75" dirty="0">
                <a:solidFill>
                  <a:srgbClr val="0000FF"/>
                </a:solidFill>
                <a:latin typeface="Aeonik" panose="02010503030300000000" pitchFamily="2" charset="0"/>
                <a:cs typeface="Calibri"/>
                <a:hlinkClick r:id="rId11"/>
              </a:rPr>
              <a:t> </a:t>
            </a:r>
            <a:r>
              <a:rPr sz="1598" spc="-20" dirty="0">
                <a:solidFill>
                  <a:srgbClr val="0000FF"/>
                </a:solidFill>
                <a:latin typeface="Aeonik" panose="02010503030300000000" pitchFamily="2" charset="0"/>
                <a:cs typeface="Calibri"/>
                <a:hlinkClick r:id="rId11"/>
              </a:rPr>
              <a:t>sur</a:t>
            </a:r>
            <a:r>
              <a:rPr sz="1598" spc="-80" dirty="0">
                <a:solidFill>
                  <a:srgbClr val="0000FF"/>
                </a:solidFill>
                <a:latin typeface="Aeonik" panose="02010503030300000000" pitchFamily="2" charset="0"/>
                <a:cs typeface="Calibri"/>
                <a:hlinkClick r:id="rId11"/>
              </a:rPr>
              <a:t> </a:t>
            </a:r>
            <a:r>
              <a:rPr sz="1598" dirty="0">
                <a:solidFill>
                  <a:srgbClr val="0000FF"/>
                </a:solidFill>
                <a:latin typeface="Aeonik" panose="02010503030300000000" pitchFamily="2" charset="0"/>
                <a:cs typeface="Calibri"/>
                <a:hlinkClick r:id="rId11"/>
              </a:rPr>
              <a:t>notre</a:t>
            </a:r>
            <a:r>
              <a:rPr sz="1598" spc="-50" dirty="0">
                <a:solidFill>
                  <a:srgbClr val="0000FF"/>
                </a:solidFill>
                <a:latin typeface="Aeonik" panose="02010503030300000000" pitchFamily="2" charset="0"/>
                <a:cs typeface="Calibri"/>
                <a:hlinkClick r:id="rId11"/>
              </a:rPr>
              <a:t> </a:t>
            </a:r>
            <a:r>
              <a:rPr sz="1598" spc="-20" dirty="0">
                <a:solidFill>
                  <a:srgbClr val="0000FF"/>
                </a:solidFill>
                <a:latin typeface="Aeonik" panose="02010503030300000000" pitchFamily="2" charset="0"/>
                <a:cs typeface="Calibri"/>
                <a:hlinkClick r:id="rId11"/>
              </a:rPr>
              <a:t>site.</a:t>
            </a:r>
            <a:endParaRPr sz="1598" dirty="0">
              <a:latin typeface="Aeonik" panose="02010503030300000000" pitchFamily="2" charset="0"/>
              <a:cs typeface="Calibri"/>
            </a:endParaRPr>
          </a:p>
        </p:txBody>
      </p:sp>
      <p:sp>
        <p:nvSpPr>
          <p:cNvPr id="5" name="Trapèze 4">
            <a:extLst>
              <a:ext uri="{FF2B5EF4-FFF2-40B4-BE49-F238E27FC236}">
                <a16:creationId xmlns:a16="http://schemas.microsoft.com/office/drawing/2014/main" id="{E67DDA49-5D50-8F0E-19F9-B9C6E8AB2DA0}"/>
              </a:ext>
            </a:extLst>
          </p:cNvPr>
          <p:cNvSpPr/>
          <p:nvPr/>
        </p:nvSpPr>
        <p:spPr>
          <a:xfrm rot="10800000">
            <a:off x="3016249" y="1704800"/>
            <a:ext cx="4948742"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85164F9-F4F4-A649-1D6C-B3CEC1565039}"/>
              </a:ext>
            </a:extLst>
          </p:cNvPr>
          <p:cNvSpPr txBox="1"/>
          <p:nvPr/>
        </p:nvSpPr>
        <p:spPr>
          <a:xfrm>
            <a:off x="1917789" y="1689686"/>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MON FINANCEMENT</a:t>
            </a:r>
          </a:p>
        </p:txBody>
      </p:sp>
    </p:spTree>
    <p:extLst>
      <p:ext uri="{BB962C8B-B14F-4D97-AF65-F5344CB8AC3E}">
        <p14:creationId xmlns:p14="http://schemas.microsoft.com/office/powerpoint/2010/main" val="192550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2" y="89808"/>
            <a:ext cx="7547028" cy="4402180"/>
          </a:xfrm>
          <a:prstGeom prst="rect">
            <a:avLst/>
          </a:prstGeom>
        </p:spPr>
      </p:pic>
      <p:sp>
        <p:nvSpPr>
          <p:cNvPr id="3" name="object 3"/>
          <p:cNvSpPr/>
          <p:nvPr/>
        </p:nvSpPr>
        <p:spPr>
          <a:xfrm>
            <a:off x="4482" y="10151499"/>
            <a:ext cx="7546902" cy="529596"/>
          </a:xfrm>
          <a:custGeom>
            <a:avLst/>
            <a:gdLst/>
            <a:ahLst/>
            <a:cxnLst/>
            <a:rect l="l" t="t" r="r" b="b"/>
            <a:pathLst>
              <a:path w="7555865" h="530225">
                <a:moveTo>
                  <a:pt x="7555738" y="0"/>
                </a:moveTo>
                <a:lnTo>
                  <a:pt x="0" y="0"/>
                </a:lnTo>
                <a:lnTo>
                  <a:pt x="0" y="530098"/>
                </a:lnTo>
                <a:lnTo>
                  <a:pt x="7555738" y="530098"/>
                </a:lnTo>
                <a:lnTo>
                  <a:pt x="7555738" y="0"/>
                </a:lnTo>
                <a:close/>
              </a:path>
            </a:pathLst>
          </a:custGeom>
          <a:solidFill>
            <a:srgbClr val="27206A"/>
          </a:solidFill>
        </p:spPr>
        <p:txBody>
          <a:bodyPr wrap="square" lIns="0" tIns="0" rIns="0" bIns="0" rtlCol="0"/>
          <a:lstStyle/>
          <a:p>
            <a:endParaRPr/>
          </a:p>
        </p:txBody>
      </p:sp>
      <p:sp>
        <p:nvSpPr>
          <p:cNvPr id="4" name="object 4"/>
          <p:cNvSpPr txBox="1"/>
          <p:nvPr/>
        </p:nvSpPr>
        <p:spPr>
          <a:xfrm>
            <a:off x="146452" y="6679760"/>
            <a:ext cx="7129542" cy="2343372"/>
          </a:xfrm>
          <a:prstGeom prst="rect">
            <a:avLst/>
          </a:prstGeom>
        </p:spPr>
        <p:txBody>
          <a:bodyPr vert="horz" wrap="square" lIns="0" tIns="12051" rIns="0" bIns="0" rtlCol="0">
            <a:spAutoFit/>
          </a:bodyPr>
          <a:lstStyle/>
          <a:p>
            <a:pPr marL="22198" algn="ctr">
              <a:lnSpc>
                <a:spcPct val="100000"/>
              </a:lnSpc>
              <a:spcBef>
                <a:spcPts val="95"/>
              </a:spcBef>
            </a:pPr>
            <a:r>
              <a:rPr sz="1548" b="1" spc="-10" dirty="0">
                <a:solidFill>
                  <a:srgbClr val="37C4DF"/>
                </a:solidFill>
                <a:latin typeface="Century Gothic"/>
                <a:cs typeface="Century Gothic"/>
              </a:rPr>
              <a:t>CENTRE</a:t>
            </a:r>
            <a:r>
              <a:rPr sz="1548" b="1" spc="-75" dirty="0">
                <a:solidFill>
                  <a:srgbClr val="37C4DF"/>
                </a:solidFill>
                <a:latin typeface="Century Gothic"/>
                <a:cs typeface="Century Gothic"/>
              </a:rPr>
              <a:t> </a:t>
            </a:r>
            <a:r>
              <a:rPr sz="1548" b="1" dirty="0">
                <a:solidFill>
                  <a:srgbClr val="37C4DF"/>
                </a:solidFill>
                <a:latin typeface="Century Gothic"/>
                <a:cs typeface="Century Gothic"/>
              </a:rPr>
              <a:t>DE</a:t>
            </a:r>
            <a:r>
              <a:rPr sz="1548" b="1" spc="-85" dirty="0">
                <a:solidFill>
                  <a:srgbClr val="37C4DF"/>
                </a:solidFill>
                <a:latin typeface="Century Gothic"/>
                <a:cs typeface="Century Gothic"/>
              </a:rPr>
              <a:t> </a:t>
            </a:r>
            <a:r>
              <a:rPr sz="1548" b="1" spc="-10" dirty="0">
                <a:solidFill>
                  <a:srgbClr val="37C4DF"/>
                </a:solidFill>
                <a:latin typeface="Century Gothic"/>
                <a:cs typeface="Century Gothic"/>
              </a:rPr>
              <a:t>FORMATION</a:t>
            </a:r>
            <a:endParaRPr sz="1548" dirty="0">
              <a:latin typeface="Century Gothic"/>
              <a:cs typeface="Century Gothic"/>
            </a:endParaRPr>
          </a:p>
          <a:p>
            <a:pPr marL="19661" algn="ctr">
              <a:lnSpc>
                <a:spcPct val="100000"/>
              </a:lnSpc>
              <a:spcBef>
                <a:spcPts val="35"/>
              </a:spcBef>
            </a:pPr>
            <a:r>
              <a:rPr sz="1548" b="1" spc="-10" dirty="0">
                <a:solidFill>
                  <a:srgbClr val="37C4DF"/>
                </a:solidFill>
                <a:latin typeface="Century Gothic"/>
                <a:cs typeface="Century Gothic"/>
              </a:rPr>
              <a:t>PROFESSIONNELLE</a:t>
            </a:r>
            <a:endParaRPr sz="1548" dirty="0">
              <a:latin typeface="Century Gothic"/>
              <a:cs typeface="Century Gothic"/>
            </a:endParaRPr>
          </a:p>
          <a:p>
            <a:pPr marL="78011" marR="58349" algn="ctr">
              <a:lnSpc>
                <a:spcPts val="2107"/>
              </a:lnSpc>
              <a:spcBef>
                <a:spcPts val="10"/>
              </a:spcBef>
            </a:pPr>
            <a:r>
              <a:rPr sz="1099" dirty="0">
                <a:solidFill>
                  <a:srgbClr val="5F6066"/>
                </a:solidFill>
                <a:latin typeface="Calibri"/>
                <a:cs typeface="Calibri"/>
              </a:rPr>
              <a:t>22</a:t>
            </a:r>
            <a:r>
              <a:rPr sz="1099" spc="-20" dirty="0">
                <a:solidFill>
                  <a:srgbClr val="5F6066"/>
                </a:solidFill>
                <a:latin typeface="Calibri"/>
                <a:cs typeface="Calibri"/>
              </a:rPr>
              <a:t> </a:t>
            </a:r>
            <a:r>
              <a:rPr sz="1099" dirty="0">
                <a:solidFill>
                  <a:srgbClr val="5F6066"/>
                </a:solidFill>
                <a:latin typeface="Calibri"/>
                <a:cs typeface="Calibri"/>
              </a:rPr>
              <a:t>/</a:t>
            </a:r>
            <a:r>
              <a:rPr sz="1099" spc="-15" dirty="0">
                <a:solidFill>
                  <a:srgbClr val="5F6066"/>
                </a:solidFill>
                <a:latin typeface="Calibri"/>
                <a:cs typeface="Calibri"/>
              </a:rPr>
              <a:t> </a:t>
            </a:r>
            <a:r>
              <a:rPr sz="1099" dirty="0">
                <a:solidFill>
                  <a:srgbClr val="5F6066"/>
                </a:solidFill>
                <a:latin typeface="Calibri"/>
                <a:cs typeface="Calibri"/>
              </a:rPr>
              <a:t>32</a:t>
            </a:r>
            <a:r>
              <a:rPr sz="1099" spc="-15" dirty="0">
                <a:solidFill>
                  <a:srgbClr val="5F6066"/>
                </a:solidFill>
                <a:latin typeface="Calibri"/>
                <a:cs typeface="Calibri"/>
              </a:rPr>
              <a:t> </a:t>
            </a:r>
            <a:r>
              <a:rPr sz="1099" dirty="0">
                <a:solidFill>
                  <a:srgbClr val="5F6066"/>
                </a:solidFill>
                <a:latin typeface="Calibri"/>
                <a:cs typeface="Calibri"/>
              </a:rPr>
              <a:t>Avenue</a:t>
            </a:r>
            <a:r>
              <a:rPr sz="1099" spc="-15" dirty="0">
                <a:solidFill>
                  <a:srgbClr val="5F6066"/>
                </a:solidFill>
                <a:latin typeface="Calibri"/>
                <a:cs typeface="Calibri"/>
              </a:rPr>
              <a:t> </a:t>
            </a:r>
            <a:r>
              <a:rPr sz="1099" dirty="0">
                <a:solidFill>
                  <a:srgbClr val="5F6066"/>
                </a:solidFill>
                <a:latin typeface="Calibri"/>
                <a:cs typeface="Calibri"/>
              </a:rPr>
              <a:t>des</a:t>
            </a:r>
            <a:r>
              <a:rPr sz="1099" spc="-30" dirty="0">
                <a:solidFill>
                  <a:srgbClr val="5F6066"/>
                </a:solidFill>
                <a:latin typeface="Calibri"/>
                <a:cs typeface="Calibri"/>
              </a:rPr>
              <a:t> </a:t>
            </a:r>
            <a:r>
              <a:rPr sz="1099" dirty="0">
                <a:solidFill>
                  <a:srgbClr val="5F6066"/>
                </a:solidFill>
                <a:latin typeface="Calibri"/>
                <a:cs typeface="Calibri"/>
              </a:rPr>
              <a:t>Frères</a:t>
            </a:r>
            <a:r>
              <a:rPr sz="1099" spc="-15" dirty="0">
                <a:solidFill>
                  <a:srgbClr val="5F6066"/>
                </a:solidFill>
                <a:latin typeface="Calibri"/>
                <a:cs typeface="Calibri"/>
              </a:rPr>
              <a:t> </a:t>
            </a:r>
            <a:r>
              <a:rPr sz="1099" spc="-10" dirty="0">
                <a:solidFill>
                  <a:srgbClr val="5F6066"/>
                </a:solidFill>
                <a:latin typeface="Calibri"/>
                <a:cs typeface="Calibri"/>
              </a:rPr>
              <a:t>Lumières</a:t>
            </a:r>
            <a:r>
              <a:rPr sz="1099" spc="-85" dirty="0">
                <a:solidFill>
                  <a:srgbClr val="5F6066"/>
                </a:solidFill>
                <a:latin typeface="Calibri"/>
                <a:cs typeface="Calibri"/>
              </a:rPr>
              <a:t> </a:t>
            </a:r>
            <a:r>
              <a:rPr sz="1099" dirty="0">
                <a:solidFill>
                  <a:srgbClr val="5F6066"/>
                </a:solidFill>
                <a:latin typeface="Calibri"/>
                <a:cs typeface="Calibri"/>
              </a:rPr>
              <a:t>-</a:t>
            </a:r>
            <a:r>
              <a:rPr sz="1099" spc="-20" dirty="0">
                <a:solidFill>
                  <a:srgbClr val="5F6066"/>
                </a:solidFill>
                <a:latin typeface="Calibri"/>
                <a:cs typeface="Calibri"/>
              </a:rPr>
              <a:t> </a:t>
            </a:r>
            <a:r>
              <a:rPr sz="1099" dirty="0">
                <a:solidFill>
                  <a:srgbClr val="5F6066"/>
                </a:solidFill>
                <a:latin typeface="Calibri"/>
                <a:cs typeface="Calibri"/>
              </a:rPr>
              <a:t>Bat</a:t>
            </a:r>
            <a:r>
              <a:rPr sz="1099" spc="-30" dirty="0">
                <a:solidFill>
                  <a:srgbClr val="5F6066"/>
                </a:solidFill>
                <a:latin typeface="Calibri"/>
                <a:cs typeface="Calibri"/>
              </a:rPr>
              <a:t> </a:t>
            </a:r>
            <a:r>
              <a:rPr sz="1099" spc="-50" dirty="0">
                <a:solidFill>
                  <a:srgbClr val="5F6066"/>
                </a:solidFill>
                <a:latin typeface="Calibri"/>
                <a:cs typeface="Calibri"/>
              </a:rPr>
              <a:t>K</a:t>
            </a:r>
            <a:r>
              <a:rPr sz="1099" dirty="0">
                <a:solidFill>
                  <a:srgbClr val="5F6066"/>
                </a:solidFill>
                <a:latin typeface="Calibri"/>
                <a:cs typeface="Calibri"/>
              </a:rPr>
              <a:t> 78190</a:t>
            </a:r>
            <a:r>
              <a:rPr sz="1099" spc="-20" dirty="0">
                <a:solidFill>
                  <a:srgbClr val="5F6066"/>
                </a:solidFill>
                <a:latin typeface="Calibri"/>
                <a:cs typeface="Calibri"/>
              </a:rPr>
              <a:t> </a:t>
            </a:r>
            <a:r>
              <a:rPr sz="1099" spc="-10" dirty="0">
                <a:solidFill>
                  <a:srgbClr val="5F6066"/>
                </a:solidFill>
                <a:latin typeface="Calibri"/>
                <a:cs typeface="Calibri"/>
              </a:rPr>
              <a:t>Trappes</a:t>
            </a:r>
            <a:r>
              <a:rPr sz="1099" spc="-40" dirty="0">
                <a:solidFill>
                  <a:srgbClr val="5F6066"/>
                </a:solidFill>
                <a:latin typeface="Calibri"/>
                <a:cs typeface="Calibri"/>
              </a:rPr>
              <a:t> </a:t>
            </a:r>
            <a:r>
              <a:rPr sz="1099" dirty="0">
                <a:solidFill>
                  <a:srgbClr val="5F6066"/>
                </a:solidFill>
                <a:latin typeface="Calibri"/>
                <a:cs typeface="Calibri"/>
              </a:rPr>
              <a:t>–</a:t>
            </a:r>
            <a:r>
              <a:rPr sz="1099" spc="25" dirty="0">
                <a:solidFill>
                  <a:srgbClr val="5F6066"/>
                </a:solidFill>
                <a:latin typeface="Calibri"/>
                <a:cs typeface="Calibri"/>
              </a:rPr>
              <a:t> </a:t>
            </a:r>
            <a:r>
              <a:rPr sz="1099" spc="-10" dirty="0">
                <a:solidFill>
                  <a:srgbClr val="5F6066"/>
                </a:solidFill>
                <a:latin typeface="Calibri"/>
                <a:cs typeface="Calibri"/>
              </a:rPr>
              <a:t>France</a:t>
            </a:r>
            <a:endParaRPr sz="1099" dirty="0">
              <a:latin typeface="Calibri"/>
              <a:cs typeface="Calibri"/>
            </a:endParaRPr>
          </a:p>
          <a:p>
            <a:pPr marL="4440" algn="ctr">
              <a:lnSpc>
                <a:spcPct val="100000"/>
              </a:lnSpc>
              <a:spcBef>
                <a:spcPts val="305"/>
              </a:spcBef>
            </a:pPr>
            <a:r>
              <a:rPr sz="1099" spc="-20" dirty="0">
                <a:solidFill>
                  <a:srgbClr val="5F6066"/>
                </a:solidFill>
                <a:latin typeface="Calibri"/>
                <a:cs typeface="Calibri"/>
              </a:rPr>
              <a:t>EMail</a:t>
            </a:r>
            <a:r>
              <a:rPr sz="1099" spc="-55" dirty="0">
                <a:solidFill>
                  <a:srgbClr val="5F6066"/>
                </a:solidFill>
                <a:latin typeface="Calibri"/>
                <a:cs typeface="Calibri"/>
              </a:rPr>
              <a:t> </a:t>
            </a:r>
            <a:r>
              <a:rPr sz="1099" dirty="0">
                <a:solidFill>
                  <a:srgbClr val="5F6066"/>
                </a:solidFill>
                <a:latin typeface="Calibri"/>
                <a:cs typeface="Calibri"/>
              </a:rPr>
              <a:t>:</a:t>
            </a:r>
            <a:r>
              <a:rPr sz="1099" spc="70" dirty="0">
                <a:solidFill>
                  <a:srgbClr val="5F6066"/>
                </a:solidFill>
                <a:latin typeface="Calibri"/>
                <a:cs typeface="Calibri"/>
              </a:rPr>
              <a:t> </a:t>
            </a:r>
            <a:r>
              <a:rPr sz="1099" u="sng" spc="-10" dirty="0">
                <a:solidFill>
                  <a:srgbClr val="0000FF"/>
                </a:solidFill>
                <a:uFill>
                  <a:solidFill>
                    <a:srgbClr val="0000FF"/>
                  </a:solidFill>
                </a:uFill>
                <a:latin typeface="Calibri"/>
                <a:cs typeface="Calibri"/>
                <a:hlinkClick r:id="rId3"/>
              </a:rPr>
              <a:t>info@formationdetailing.com</a:t>
            </a:r>
            <a:endParaRPr sz="1099" dirty="0">
              <a:latin typeface="Calibri"/>
              <a:cs typeface="Calibri"/>
            </a:endParaRPr>
          </a:p>
          <a:p>
            <a:pPr marL="1268" algn="ctr">
              <a:lnSpc>
                <a:spcPct val="100000"/>
              </a:lnSpc>
              <a:spcBef>
                <a:spcPts val="804"/>
              </a:spcBef>
            </a:pPr>
            <a:r>
              <a:rPr sz="1099" dirty="0">
                <a:solidFill>
                  <a:srgbClr val="5F6066"/>
                </a:solidFill>
                <a:latin typeface="Calibri"/>
                <a:cs typeface="Calibri"/>
              </a:rPr>
              <a:t>Tél</a:t>
            </a:r>
            <a:r>
              <a:rPr sz="1099" spc="210" dirty="0">
                <a:solidFill>
                  <a:srgbClr val="5F6066"/>
                </a:solidFill>
                <a:latin typeface="Calibri"/>
                <a:cs typeface="Calibri"/>
              </a:rPr>
              <a:t> </a:t>
            </a:r>
            <a:r>
              <a:rPr sz="1099" dirty="0">
                <a:solidFill>
                  <a:srgbClr val="5F6066"/>
                </a:solidFill>
                <a:latin typeface="Calibri"/>
                <a:cs typeface="Calibri"/>
              </a:rPr>
              <a:t>:</a:t>
            </a:r>
            <a:r>
              <a:rPr sz="1099" spc="-10" dirty="0">
                <a:solidFill>
                  <a:srgbClr val="5F6066"/>
                </a:solidFill>
                <a:latin typeface="Calibri"/>
                <a:cs typeface="Calibri"/>
              </a:rPr>
              <a:t> </a:t>
            </a:r>
            <a:r>
              <a:rPr sz="1099" dirty="0">
                <a:solidFill>
                  <a:srgbClr val="5F6066"/>
                </a:solidFill>
                <a:latin typeface="Calibri"/>
                <a:cs typeface="Calibri"/>
              </a:rPr>
              <a:t>+33(0)1</a:t>
            </a:r>
            <a:r>
              <a:rPr sz="1099" spc="5" dirty="0">
                <a:solidFill>
                  <a:srgbClr val="5F6066"/>
                </a:solidFill>
                <a:latin typeface="Calibri"/>
                <a:cs typeface="Calibri"/>
              </a:rPr>
              <a:t> </a:t>
            </a:r>
            <a:r>
              <a:rPr sz="1099" dirty="0">
                <a:solidFill>
                  <a:srgbClr val="5F6066"/>
                </a:solidFill>
                <a:latin typeface="Calibri"/>
                <a:cs typeface="Calibri"/>
              </a:rPr>
              <a:t>76</a:t>
            </a:r>
            <a:r>
              <a:rPr sz="1099" spc="5" dirty="0">
                <a:solidFill>
                  <a:srgbClr val="5F6066"/>
                </a:solidFill>
                <a:latin typeface="Calibri"/>
                <a:cs typeface="Calibri"/>
              </a:rPr>
              <a:t> </a:t>
            </a:r>
            <a:r>
              <a:rPr sz="1099" dirty="0">
                <a:solidFill>
                  <a:srgbClr val="5F6066"/>
                </a:solidFill>
                <a:latin typeface="Calibri"/>
                <a:cs typeface="Calibri"/>
              </a:rPr>
              <a:t>52</a:t>
            </a:r>
            <a:r>
              <a:rPr sz="1099" spc="-10" dirty="0">
                <a:solidFill>
                  <a:srgbClr val="5F6066"/>
                </a:solidFill>
                <a:latin typeface="Calibri"/>
                <a:cs typeface="Calibri"/>
              </a:rPr>
              <a:t> </a:t>
            </a:r>
            <a:r>
              <a:rPr sz="1099" dirty="0">
                <a:solidFill>
                  <a:srgbClr val="5F6066"/>
                </a:solidFill>
                <a:latin typeface="Calibri"/>
                <a:cs typeface="Calibri"/>
              </a:rPr>
              <a:t>48</a:t>
            </a:r>
            <a:r>
              <a:rPr sz="1099" spc="10" dirty="0">
                <a:solidFill>
                  <a:srgbClr val="5F6066"/>
                </a:solidFill>
                <a:latin typeface="Calibri"/>
                <a:cs typeface="Calibri"/>
              </a:rPr>
              <a:t> </a:t>
            </a:r>
            <a:r>
              <a:rPr sz="1099" spc="-25" dirty="0">
                <a:solidFill>
                  <a:srgbClr val="5F6066"/>
                </a:solidFill>
                <a:latin typeface="Calibri"/>
                <a:cs typeface="Calibri"/>
              </a:rPr>
              <a:t>18</a:t>
            </a:r>
            <a:endParaRPr sz="1099" dirty="0">
              <a:latin typeface="Calibri"/>
              <a:cs typeface="Calibri"/>
            </a:endParaRPr>
          </a:p>
          <a:p>
            <a:pPr>
              <a:lnSpc>
                <a:spcPct val="100000"/>
              </a:lnSpc>
              <a:spcBef>
                <a:spcPts val="20"/>
              </a:spcBef>
            </a:pPr>
            <a:endParaRPr sz="799" dirty="0">
              <a:latin typeface="Calibri"/>
              <a:cs typeface="Calibri"/>
            </a:endParaRPr>
          </a:p>
          <a:p>
            <a:pPr marL="1268" algn="ctr">
              <a:lnSpc>
                <a:spcPct val="100000"/>
              </a:lnSpc>
            </a:pPr>
            <a:r>
              <a:rPr sz="1099" dirty="0">
                <a:solidFill>
                  <a:srgbClr val="5F6066"/>
                </a:solidFill>
                <a:latin typeface="Calibri"/>
                <a:cs typeface="Calibri"/>
              </a:rPr>
              <a:t>Siret</a:t>
            </a:r>
            <a:r>
              <a:rPr sz="1099" spc="-60" dirty="0">
                <a:solidFill>
                  <a:srgbClr val="5F6066"/>
                </a:solidFill>
                <a:latin typeface="Calibri"/>
                <a:cs typeface="Calibri"/>
              </a:rPr>
              <a:t> </a:t>
            </a:r>
            <a:r>
              <a:rPr sz="1099" dirty="0">
                <a:solidFill>
                  <a:srgbClr val="5F6066"/>
                </a:solidFill>
                <a:latin typeface="Calibri"/>
                <a:cs typeface="Calibri"/>
              </a:rPr>
              <a:t>:</a:t>
            </a:r>
            <a:r>
              <a:rPr sz="1099" spc="-5" dirty="0">
                <a:solidFill>
                  <a:srgbClr val="5F6066"/>
                </a:solidFill>
                <a:latin typeface="Calibri"/>
                <a:cs typeface="Calibri"/>
              </a:rPr>
              <a:t> </a:t>
            </a:r>
            <a:r>
              <a:rPr sz="1099" dirty="0">
                <a:solidFill>
                  <a:srgbClr val="5F6066"/>
                </a:solidFill>
                <a:latin typeface="Calibri"/>
                <a:cs typeface="Calibri"/>
              </a:rPr>
              <a:t>819 557</a:t>
            </a:r>
            <a:r>
              <a:rPr sz="1099" spc="-10" dirty="0">
                <a:solidFill>
                  <a:srgbClr val="5F6066"/>
                </a:solidFill>
                <a:latin typeface="Calibri"/>
                <a:cs typeface="Calibri"/>
              </a:rPr>
              <a:t> </a:t>
            </a:r>
            <a:r>
              <a:rPr sz="1099" dirty="0">
                <a:solidFill>
                  <a:srgbClr val="5F6066"/>
                </a:solidFill>
                <a:latin typeface="Calibri"/>
                <a:cs typeface="Calibri"/>
              </a:rPr>
              <a:t>646</a:t>
            </a:r>
            <a:r>
              <a:rPr sz="1099" spc="5" dirty="0">
                <a:solidFill>
                  <a:srgbClr val="5F6066"/>
                </a:solidFill>
                <a:latin typeface="Calibri"/>
                <a:cs typeface="Calibri"/>
              </a:rPr>
              <a:t> </a:t>
            </a:r>
            <a:r>
              <a:rPr sz="1099" spc="-10" dirty="0">
                <a:solidFill>
                  <a:srgbClr val="5F6066"/>
                </a:solidFill>
                <a:latin typeface="Calibri"/>
                <a:cs typeface="Calibri"/>
              </a:rPr>
              <a:t>00018</a:t>
            </a:r>
            <a:endParaRPr sz="1099" dirty="0">
              <a:latin typeface="Calibri"/>
              <a:cs typeface="Calibri"/>
            </a:endParaRPr>
          </a:p>
          <a:p>
            <a:pPr algn="ctr">
              <a:lnSpc>
                <a:spcPct val="100000"/>
              </a:lnSpc>
              <a:spcBef>
                <a:spcPts val="804"/>
              </a:spcBef>
            </a:pPr>
            <a:r>
              <a:rPr sz="1099" dirty="0">
                <a:solidFill>
                  <a:srgbClr val="5F6066"/>
                </a:solidFill>
                <a:latin typeface="Calibri"/>
                <a:cs typeface="Calibri"/>
              </a:rPr>
              <a:t>N</a:t>
            </a:r>
            <a:r>
              <a:rPr sz="1099" dirty="0">
                <a:solidFill>
                  <a:srgbClr val="5F6066"/>
                </a:solidFill>
                <a:latin typeface="Trebuchet MS"/>
                <a:cs typeface="Trebuchet MS"/>
              </a:rPr>
              <a:t>°</a:t>
            </a:r>
            <a:r>
              <a:rPr sz="1099" spc="60" dirty="0">
                <a:solidFill>
                  <a:srgbClr val="5F6066"/>
                </a:solidFill>
                <a:latin typeface="Trebuchet MS"/>
                <a:cs typeface="Trebuchet MS"/>
              </a:rPr>
              <a:t> </a:t>
            </a:r>
            <a:r>
              <a:rPr sz="1099" dirty="0">
                <a:solidFill>
                  <a:srgbClr val="5F6066"/>
                </a:solidFill>
                <a:latin typeface="Calibri"/>
                <a:cs typeface="Calibri"/>
              </a:rPr>
              <a:t>de</a:t>
            </a:r>
            <a:r>
              <a:rPr sz="1099" spc="5" dirty="0">
                <a:solidFill>
                  <a:srgbClr val="5F6066"/>
                </a:solidFill>
                <a:latin typeface="Calibri"/>
                <a:cs typeface="Calibri"/>
              </a:rPr>
              <a:t> </a:t>
            </a:r>
            <a:r>
              <a:rPr sz="1099" spc="-20" dirty="0">
                <a:solidFill>
                  <a:srgbClr val="5F6066"/>
                </a:solidFill>
                <a:latin typeface="Calibri"/>
                <a:cs typeface="Calibri"/>
              </a:rPr>
              <a:t>déclaration</a:t>
            </a:r>
            <a:r>
              <a:rPr sz="1099" spc="-70" dirty="0">
                <a:solidFill>
                  <a:srgbClr val="5F6066"/>
                </a:solidFill>
                <a:latin typeface="Calibri"/>
                <a:cs typeface="Calibri"/>
              </a:rPr>
              <a:t> </a:t>
            </a:r>
            <a:r>
              <a:rPr sz="1099" spc="-20" dirty="0">
                <a:solidFill>
                  <a:srgbClr val="5F6066"/>
                </a:solidFill>
                <a:latin typeface="Calibri"/>
                <a:cs typeface="Calibri"/>
              </a:rPr>
              <a:t>d’activité</a:t>
            </a:r>
            <a:r>
              <a:rPr sz="1099" spc="-70" dirty="0">
                <a:solidFill>
                  <a:srgbClr val="5F6066"/>
                </a:solidFill>
                <a:latin typeface="Calibri"/>
                <a:cs typeface="Calibri"/>
              </a:rPr>
              <a:t> </a:t>
            </a:r>
            <a:r>
              <a:rPr sz="1099" dirty="0">
                <a:solidFill>
                  <a:srgbClr val="5F6066"/>
                </a:solidFill>
                <a:latin typeface="Calibri"/>
                <a:cs typeface="Calibri"/>
              </a:rPr>
              <a:t>:</a:t>
            </a:r>
            <a:r>
              <a:rPr sz="1099" spc="35" dirty="0">
                <a:solidFill>
                  <a:srgbClr val="5F6066"/>
                </a:solidFill>
                <a:latin typeface="Calibri"/>
                <a:cs typeface="Calibri"/>
              </a:rPr>
              <a:t> </a:t>
            </a:r>
            <a:r>
              <a:rPr sz="1099" dirty="0">
                <a:solidFill>
                  <a:srgbClr val="5F6066"/>
                </a:solidFill>
                <a:latin typeface="Calibri"/>
                <a:cs typeface="Calibri"/>
              </a:rPr>
              <a:t>32</a:t>
            </a:r>
            <a:r>
              <a:rPr sz="1099" spc="35" dirty="0">
                <a:solidFill>
                  <a:srgbClr val="5F6066"/>
                </a:solidFill>
                <a:latin typeface="Calibri"/>
                <a:cs typeface="Calibri"/>
              </a:rPr>
              <a:t> </a:t>
            </a:r>
            <a:r>
              <a:rPr sz="1099" dirty="0">
                <a:solidFill>
                  <a:srgbClr val="5F6066"/>
                </a:solidFill>
                <a:latin typeface="Calibri"/>
                <a:cs typeface="Calibri"/>
              </a:rPr>
              <a:t>600</a:t>
            </a:r>
            <a:r>
              <a:rPr sz="1099" spc="30" dirty="0">
                <a:solidFill>
                  <a:srgbClr val="5F6066"/>
                </a:solidFill>
                <a:latin typeface="Calibri"/>
                <a:cs typeface="Calibri"/>
              </a:rPr>
              <a:t> </a:t>
            </a:r>
            <a:r>
              <a:rPr sz="1099" dirty="0">
                <a:solidFill>
                  <a:srgbClr val="5F6066"/>
                </a:solidFill>
                <a:latin typeface="Calibri"/>
                <a:cs typeface="Calibri"/>
              </a:rPr>
              <a:t>305</a:t>
            </a:r>
            <a:r>
              <a:rPr sz="1099" spc="55" dirty="0">
                <a:solidFill>
                  <a:srgbClr val="5F6066"/>
                </a:solidFill>
                <a:latin typeface="Calibri"/>
                <a:cs typeface="Calibri"/>
              </a:rPr>
              <a:t> </a:t>
            </a:r>
            <a:r>
              <a:rPr sz="1099" spc="-25" dirty="0">
                <a:solidFill>
                  <a:srgbClr val="5F6066"/>
                </a:solidFill>
                <a:latin typeface="Calibri"/>
                <a:cs typeface="Calibri"/>
              </a:rPr>
              <a:t>860</a:t>
            </a:r>
            <a:endParaRPr lang="fr-FR" sz="1099" spc="-25" dirty="0">
              <a:solidFill>
                <a:srgbClr val="5F6066"/>
              </a:solidFill>
              <a:latin typeface="Calibri"/>
              <a:cs typeface="Calibri"/>
            </a:endParaRPr>
          </a:p>
          <a:p>
            <a:pPr algn="ctr">
              <a:spcBef>
                <a:spcPts val="804"/>
              </a:spcBef>
            </a:pPr>
            <a:r>
              <a:rPr lang="fr-FR" sz="1099" b="0" i="0" dirty="0">
                <a:effectLst/>
                <a:latin typeface="+mn-lt"/>
              </a:rPr>
              <a:t>Cet enregistrement ne vaut pas agrément de l’Etat » (</a:t>
            </a:r>
            <a:r>
              <a:rPr lang="fr-FR" sz="1099" b="0" i="0" u="none" strike="noStrike" dirty="0">
                <a:effectLst/>
                <a:latin typeface="+mn-lt"/>
                <a:hlinkClick r:id="rId4">
                  <a:extLst>
                    <a:ext uri="{A12FA001-AC4F-418D-AE19-62706E023703}">
                      <ahyp:hlinkClr xmlns:ahyp="http://schemas.microsoft.com/office/drawing/2018/hyperlinkcolor" val="tx"/>
                    </a:ext>
                  </a:extLst>
                </a:hlinkClick>
              </a:rPr>
              <a:t>Art. L 6352-12 du Code du travail</a:t>
            </a:r>
            <a:r>
              <a:rPr lang="fr-FR" sz="1099" b="0" i="0" dirty="0">
                <a:effectLst/>
                <a:latin typeface="+mn-lt"/>
              </a:rPr>
              <a:t>)</a:t>
            </a:r>
            <a:endParaRPr lang="fr-FR" sz="1099" dirty="0">
              <a:latin typeface="+mn-lt"/>
            </a:endParaRPr>
          </a:p>
          <a:p>
            <a:pPr algn="ctr">
              <a:lnSpc>
                <a:spcPct val="100000"/>
              </a:lnSpc>
              <a:spcBef>
                <a:spcPts val="804"/>
              </a:spcBef>
            </a:pPr>
            <a:endParaRPr sz="1099" dirty="0">
              <a:latin typeface="Calibri"/>
              <a:cs typeface="Calibri"/>
            </a:endParaRPr>
          </a:p>
        </p:txBody>
      </p:sp>
      <p:sp>
        <p:nvSpPr>
          <p:cNvPr id="5" name="object 5"/>
          <p:cNvSpPr txBox="1"/>
          <p:nvPr/>
        </p:nvSpPr>
        <p:spPr>
          <a:xfrm>
            <a:off x="2500116" y="10241410"/>
            <a:ext cx="2804005" cy="250375"/>
          </a:xfrm>
          <a:prstGeom prst="rect">
            <a:avLst/>
          </a:prstGeom>
        </p:spPr>
        <p:txBody>
          <a:bodyPr vert="horz" wrap="square" lIns="0" tIns="12051" rIns="0" bIns="0" rtlCol="0">
            <a:spAutoFit/>
          </a:bodyPr>
          <a:lstStyle/>
          <a:p>
            <a:pPr marL="12685">
              <a:lnSpc>
                <a:spcPct val="100000"/>
              </a:lnSpc>
              <a:spcBef>
                <a:spcPts val="95"/>
              </a:spcBef>
            </a:pPr>
            <a:r>
              <a:rPr sz="1548" u="sng" spc="-114" dirty="0">
                <a:solidFill>
                  <a:srgbClr val="0000FF"/>
                </a:solidFill>
                <a:uFill>
                  <a:solidFill>
                    <a:srgbClr val="8492AC"/>
                  </a:solidFill>
                </a:uFill>
                <a:latin typeface="Tahoma"/>
                <a:cs typeface="Tahoma"/>
                <a:hlinkClick r:id="rId5"/>
              </a:rPr>
              <a:t>WWW.FORMATIONDETAILING.COM</a:t>
            </a:r>
            <a:endParaRPr sz="1548">
              <a:latin typeface="Tahoma"/>
              <a:cs typeface="Tahoma"/>
            </a:endParaRPr>
          </a:p>
        </p:txBody>
      </p:sp>
      <p:grpSp>
        <p:nvGrpSpPr>
          <p:cNvPr id="6" name="object 6"/>
          <p:cNvGrpSpPr/>
          <p:nvPr/>
        </p:nvGrpSpPr>
        <p:grpSpPr>
          <a:xfrm>
            <a:off x="4482" y="4237782"/>
            <a:ext cx="7546902" cy="508031"/>
            <a:chOff x="0" y="4242815"/>
            <a:chExt cx="7555865" cy="508634"/>
          </a:xfrm>
        </p:grpSpPr>
        <p:sp>
          <p:nvSpPr>
            <p:cNvPr id="7" name="object 7"/>
            <p:cNvSpPr/>
            <p:nvPr/>
          </p:nvSpPr>
          <p:spPr>
            <a:xfrm>
              <a:off x="0" y="4335792"/>
              <a:ext cx="4119245" cy="249554"/>
            </a:xfrm>
            <a:custGeom>
              <a:avLst/>
              <a:gdLst/>
              <a:ahLst/>
              <a:cxnLst/>
              <a:rect l="l" t="t" r="r" b="b"/>
              <a:pathLst>
                <a:path w="4119245" h="249554">
                  <a:moveTo>
                    <a:pt x="4118864" y="0"/>
                  </a:moveTo>
                  <a:lnTo>
                    <a:pt x="0" y="0"/>
                  </a:lnTo>
                  <a:lnTo>
                    <a:pt x="0" y="249415"/>
                  </a:lnTo>
                  <a:lnTo>
                    <a:pt x="4118864" y="249415"/>
                  </a:lnTo>
                  <a:lnTo>
                    <a:pt x="4118864" y="0"/>
                  </a:lnTo>
                  <a:close/>
                </a:path>
              </a:pathLst>
            </a:custGeom>
            <a:solidFill>
              <a:srgbClr val="37C4DF"/>
            </a:solidFill>
          </p:spPr>
          <p:txBody>
            <a:bodyPr wrap="square" lIns="0" tIns="0" rIns="0" bIns="0" rtlCol="0"/>
            <a:lstStyle/>
            <a:p>
              <a:endParaRPr/>
            </a:p>
          </p:txBody>
        </p:sp>
        <p:sp>
          <p:nvSpPr>
            <p:cNvPr id="8" name="object 8"/>
            <p:cNvSpPr/>
            <p:nvPr/>
          </p:nvSpPr>
          <p:spPr>
            <a:xfrm>
              <a:off x="0" y="4242815"/>
              <a:ext cx="7555865" cy="508634"/>
            </a:xfrm>
            <a:custGeom>
              <a:avLst/>
              <a:gdLst/>
              <a:ahLst/>
              <a:cxnLst/>
              <a:rect l="l" t="t" r="r" b="b"/>
              <a:pathLst>
                <a:path w="7555865" h="508635">
                  <a:moveTo>
                    <a:pt x="7555738" y="0"/>
                  </a:moveTo>
                  <a:lnTo>
                    <a:pt x="0" y="0"/>
                  </a:lnTo>
                  <a:lnTo>
                    <a:pt x="0" y="93091"/>
                  </a:lnTo>
                  <a:lnTo>
                    <a:pt x="4007104" y="93091"/>
                  </a:lnTo>
                  <a:lnTo>
                    <a:pt x="4214114" y="508635"/>
                  </a:lnTo>
                  <a:lnTo>
                    <a:pt x="7555738" y="508635"/>
                  </a:lnTo>
                  <a:lnTo>
                    <a:pt x="7555738" y="0"/>
                  </a:lnTo>
                  <a:close/>
                </a:path>
              </a:pathLst>
            </a:custGeom>
            <a:solidFill>
              <a:srgbClr val="27206A"/>
            </a:solidFill>
          </p:spPr>
          <p:txBody>
            <a:bodyPr wrap="square" lIns="0" tIns="0" rIns="0" bIns="0" rtlCol="0"/>
            <a:lstStyle/>
            <a:p>
              <a:endParaRPr/>
            </a:p>
          </p:txBody>
        </p:sp>
      </p:grpSp>
      <p:sp>
        <p:nvSpPr>
          <p:cNvPr id="9" name="object 9"/>
          <p:cNvSpPr/>
          <p:nvPr/>
        </p:nvSpPr>
        <p:spPr>
          <a:xfrm>
            <a:off x="4482" y="0"/>
            <a:ext cx="7546902" cy="509934"/>
          </a:xfrm>
          <a:custGeom>
            <a:avLst/>
            <a:gdLst/>
            <a:ahLst/>
            <a:cxnLst/>
            <a:rect l="l" t="t" r="r" b="b"/>
            <a:pathLst>
              <a:path w="7555865" h="510540">
                <a:moveTo>
                  <a:pt x="7555738" y="0"/>
                </a:moveTo>
                <a:lnTo>
                  <a:pt x="0" y="0"/>
                </a:lnTo>
                <a:lnTo>
                  <a:pt x="0" y="510285"/>
                </a:lnTo>
                <a:lnTo>
                  <a:pt x="1651762" y="510285"/>
                </a:lnTo>
                <a:lnTo>
                  <a:pt x="1858772" y="92964"/>
                </a:lnTo>
                <a:lnTo>
                  <a:pt x="7555738" y="92964"/>
                </a:lnTo>
                <a:lnTo>
                  <a:pt x="7555738" y="0"/>
                </a:lnTo>
                <a:close/>
              </a:path>
            </a:pathLst>
          </a:custGeom>
          <a:solidFill>
            <a:srgbClr val="27206A"/>
          </a:solidFill>
        </p:spPr>
        <p:txBody>
          <a:bodyPr wrap="square" lIns="0" tIns="0" rIns="0" bIns="0" rtlCol="0"/>
          <a:lstStyle/>
          <a:p>
            <a:endParaRPr/>
          </a:p>
        </p:txBody>
      </p:sp>
      <p:sp>
        <p:nvSpPr>
          <p:cNvPr id="10" name="object 10"/>
          <p:cNvSpPr/>
          <p:nvPr/>
        </p:nvSpPr>
        <p:spPr>
          <a:xfrm>
            <a:off x="3676010" y="5216552"/>
            <a:ext cx="832766" cy="479490"/>
          </a:xfrm>
          <a:custGeom>
            <a:avLst/>
            <a:gdLst/>
            <a:ahLst/>
            <a:cxnLst/>
            <a:rect l="l" t="t" r="r" b="b"/>
            <a:pathLst>
              <a:path w="833754" h="480060">
                <a:moveTo>
                  <a:pt x="349250" y="209042"/>
                </a:moveTo>
                <a:lnTo>
                  <a:pt x="168656" y="209042"/>
                </a:lnTo>
                <a:lnTo>
                  <a:pt x="188976" y="111252"/>
                </a:lnTo>
                <a:lnTo>
                  <a:pt x="77724" y="111252"/>
                </a:lnTo>
                <a:lnTo>
                  <a:pt x="0" y="479933"/>
                </a:lnTo>
                <a:lnTo>
                  <a:pt x="111252" y="479933"/>
                </a:lnTo>
                <a:lnTo>
                  <a:pt x="147828" y="307213"/>
                </a:lnTo>
                <a:lnTo>
                  <a:pt x="56134" y="289179"/>
                </a:lnTo>
                <a:lnTo>
                  <a:pt x="332232" y="289179"/>
                </a:lnTo>
                <a:lnTo>
                  <a:pt x="349250" y="209042"/>
                </a:lnTo>
                <a:close/>
              </a:path>
              <a:path w="833754" h="480060">
                <a:moveTo>
                  <a:pt x="833374" y="100711"/>
                </a:moveTo>
                <a:lnTo>
                  <a:pt x="706882" y="0"/>
                </a:lnTo>
                <a:lnTo>
                  <a:pt x="100711" y="0"/>
                </a:lnTo>
                <a:lnTo>
                  <a:pt x="80772" y="94234"/>
                </a:lnTo>
                <a:lnTo>
                  <a:pt x="805688" y="94234"/>
                </a:lnTo>
                <a:lnTo>
                  <a:pt x="725551" y="107823"/>
                </a:lnTo>
                <a:lnTo>
                  <a:pt x="674497" y="340995"/>
                </a:lnTo>
                <a:lnTo>
                  <a:pt x="617728" y="386207"/>
                </a:lnTo>
                <a:lnTo>
                  <a:pt x="475869" y="386207"/>
                </a:lnTo>
                <a:lnTo>
                  <a:pt x="534162" y="111379"/>
                </a:lnTo>
                <a:lnTo>
                  <a:pt x="427355" y="111379"/>
                </a:lnTo>
                <a:lnTo>
                  <a:pt x="349631" y="479806"/>
                </a:lnTo>
                <a:lnTo>
                  <a:pt x="648716" y="479806"/>
                </a:lnTo>
                <a:lnTo>
                  <a:pt x="768731" y="386207"/>
                </a:lnTo>
                <a:lnTo>
                  <a:pt x="831596" y="115062"/>
                </a:lnTo>
                <a:lnTo>
                  <a:pt x="833374" y="100711"/>
                </a:lnTo>
                <a:close/>
              </a:path>
            </a:pathLst>
          </a:custGeom>
          <a:solidFill>
            <a:srgbClr val="27206A"/>
          </a:solidFill>
        </p:spPr>
        <p:txBody>
          <a:bodyPr wrap="square" lIns="0" tIns="0" rIns="0" bIns="0" rtlCol="0"/>
          <a:lstStyle/>
          <a:p>
            <a:endParaRPr/>
          </a:p>
        </p:txBody>
      </p:sp>
      <p:sp>
        <p:nvSpPr>
          <p:cNvPr id="11" name="object 11"/>
          <p:cNvSpPr/>
          <p:nvPr/>
        </p:nvSpPr>
        <p:spPr>
          <a:xfrm>
            <a:off x="3083876" y="5829995"/>
            <a:ext cx="2016905" cy="167441"/>
          </a:xfrm>
          <a:custGeom>
            <a:avLst/>
            <a:gdLst/>
            <a:ahLst/>
            <a:cxnLst/>
            <a:rect l="l" t="t" r="r" b="b"/>
            <a:pathLst>
              <a:path w="2019300" h="167639">
                <a:moveTo>
                  <a:pt x="206883" y="0"/>
                </a:moveTo>
                <a:lnTo>
                  <a:pt x="34290" y="0"/>
                </a:lnTo>
                <a:lnTo>
                  <a:pt x="0" y="167259"/>
                </a:lnTo>
                <a:lnTo>
                  <a:pt x="35687" y="167259"/>
                </a:lnTo>
                <a:lnTo>
                  <a:pt x="49403" y="100330"/>
                </a:lnTo>
                <a:lnTo>
                  <a:pt x="177038" y="100330"/>
                </a:lnTo>
                <a:lnTo>
                  <a:pt x="183007" y="71501"/>
                </a:lnTo>
                <a:lnTo>
                  <a:pt x="55245" y="71501"/>
                </a:lnTo>
                <a:lnTo>
                  <a:pt x="64008" y="28829"/>
                </a:lnTo>
                <a:lnTo>
                  <a:pt x="201028" y="28829"/>
                </a:lnTo>
                <a:lnTo>
                  <a:pt x="206883" y="0"/>
                </a:lnTo>
                <a:close/>
              </a:path>
              <a:path w="2019300" h="167639">
                <a:moveTo>
                  <a:pt x="441833" y="29845"/>
                </a:moveTo>
                <a:lnTo>
                  <a:pt x="412877" y="1016"/>
                </a:lnTo>
                <a:lnTo>
                  <a:pt x="406019" y="127"/>
                </a:lnTo>
                <a:lnTo>
                  <a:pt x="406019" y="35941"/>
                </a:lnTo>
                <a:lnTo>
                  <a:pt x="386588" y="131191"/>
                </a:lnTo>
                <a:lnTo>
                  <a:pt x="383159" y="138430"/>
                </a:lnTo>
                <a:lnTo>
                  <a:pt x="243459" y="138430"/>
                </a:lnTo>
                <a:lnTo>
                  <a:pt x="243065" y="131191"/>
                </a:lnTo>
                <a:lnTo>
                  <a:pt x="262509" y="35941"/>
                </a:lnTo>
                <a:lnTo>
                  <a:pt x="265938" y="28829"/>
                </a:lnTo>
                <a:lnTo>
                  <a:pt x="405638" y="28829"/>
                </a:lnTo>
                <a:lnTo>
                  <a:pt x="406019" y="35941"/>
                </a:lnTo>
                <a:lnTo>
                  <a:pt x="406019" y="127"/>
                </a:lnTo>
                <a:lnTo>
                  <a:pt x="404876" y="0"/>
                </a:lnTo>
                <a:lnTo>
                  <a:pt x="278384" y="0"/>
                </a:lnTo>
                <a:lnTo>
                  <a:pt x="270002" y="1016"/>
                </a:lnTo>
                <a:lnTo>
                  <a:pt x="235191" y="19685"/>
                </a:lnTo>
                <a:lnTo>
                  <a:pt x="207378" y="131699"/>
                </a:lnTo>
                <a:lnTo>
                  <a:pt x="207251" y="137414"/>
                </a:lnTo>
                <a:lnTo>
                  <a:pt x="209169" y="147447"/>
                </a:lnTo>
                <a:lnTo>
                  <a:pt x="244221" y="167132"/>
                </a:lnTo>
                <a:lnTo>
                  <a:pt x="370713" y="167132"/>
                </a:lnTo>
                <a:lnTo>
                  <a:pt x="409702" y="151892"/>
                </a:lnTo>
                <a:lnTo>
                  <a:pt x="413385" y="138430"/>
                </a:lnTo>
                <a:lnTo>
                  <a:pt x="441706" y="35433"/>
                </a:lnTo>
                <a:lnTo>
                  <a:pt x="441833" y="29845"/>
                </a:lnTo>
                <a:close/>
              </a:path>
              <a:path w="2019300" h="167639">
                <a:moveTo>
                  <a:pt x="678180" y="29845"/>
                </a:moveTo>
                <a:lnTo>
                  <a:pt x="677926" y="28829"/>
                </a:lnTo>
                <a:lnTo>
                  <a:pt x="676275" y="19685"/>
                </a:lnTo>
                <a:lnTo>
                  <a:pt x="673989" y="15240"/>
                </a:lnTo>
                <a:lnTo>
                  <a:pt x="666750" y="7874"/>
                </a:lnTo>
                <a:lnTo>
                  <a:pt x="661797" y="4953"/>
                </a:lnTo>
                <a:lnTo>
                  <a:pt x="649224" y="1016"/>
                </a:lnTo>
                <a:lnTo>
                  <a:pt x="642366" y="127"/>
                </a:lnTo>
                <a:lnTo>
                  <a:pt x="642366" y="35941"/>
                </a:lnTo>
                <a:lnTo>
                  <a:pt x="637667" y="58801"/>
                </a:lnTo>
                <a:lnTo>
                  <a:pt x="634365" y="65913"/>
                </a:lnTo>
                <a:lnTo>
                  <a:pt x="513334" y="65913"/>
                </a:lnTo>
                <a:lnTo>
                  <a:pt x="520954" y="28829"/>
                </a:lnTo>
                <a:lnTo>
                  <a:pt x="641985" y="28829"/>
                </a:lnTo>
                <a:lnTo>
                  <a:pt x="642366" y="35941"/>
                </a:lnTo>
                <a:lnTo>
                  <a:pt x="642366" y="127"/>
                </a:lnTo>
                <a:lnTo>
                  <a:pt x="641223" y="0"/>
                </a:lnTo>
                <a:lnTo>
                  <a:pt x="491363" y="0"/>
                </a:lnTo>
                <a:lnTo>
                  <a:pt x="457200" y="167132"/>
                </a:lnTo>
                <a:lnTo>
                  <a:pt x="492760" y="167132"/>
                </a:lnTo>
                <a:lnTo>
                  <a:pt x="507492" y="94742"/>
                </a:lnTo>
                <a:lnTo>
                  <a:pt x="589280" y="94742"/>
                </a:lnTo>
                <a:lnTo>
                  <a:pt x="612648" y="167132"/>
                </a:lnTo>
                <a:lnTo>
                  <a:pt x="650875" y="167132"/>
                </a:lnTo>
                <a:lnTo>
                  <a:pt x="627507" y="94742"/>
                </a:lnTo>
                <a:lnTo>
                  <a:pt x="627253" y="93853"/>
                </a:lnTo>
                <a:lnTo>
                  <a:pt x="669925" y="65913"/>
                </a:lnTo>
                <a:lnTo>
                  <a:pt x="677926" y="35433"/>
                </a:lnTo>
                <a:lnTo>
                  <a:pt x="678180" y="29845"/>
                </a:lnTo>
                <a:close/>
              </a:path>
              <a:path w="2019300" h="167639">
                <a:moveTo>
                  <a:pt x="976503" y="0"/>
                </a:moveTo>
                <a:lnTo>
                  <a:pt x="946404" y="0"/>
                </a:lnTo>
                <a:lnTo>
                  <a:pt x="824357" y="130937"/>
                </a:lnTo>
                <a:lnTo>
                  <a:pt x="755523" y="0"/>
                </a:lnTo>
                <a:lnTo>
                  <a:pt x="723138" y="0"/>
                </a:lnTo>
                <a:lnTo>
                  <a:pt x="688848" y="167259"/>
                </a:lnTo>
                <a:lnTo>
                  <a:pt x="722249" y="167259"/>
                </a:lnTo>
                <a:lnTo>
                  <a:pt x="744474" y="58674"/>
                </a:lnTo>
                <a:lnTo>
                  <a:pt x="801751" y="167259"/>
                </a:lnTo>
                <a:lnTo>
                  <a:pt x="829564" y="167259"/>
                </a:lnTo>
                <a:lnTo>
                  <a:pt x="931164" y="58420"/>
                </a:lnTo>
                <a:lnTo>
                  <a:pt x="908812" y="167259"/>
                </a:lnTo>
                <a:lnTo>
                  <a:pt x="942213" y="167259"/>
                </a:lnTo>
                <a:lnTo>
                  <a:pt x="976503" y="0"/>
                </a:lnTo>
                <a:close/>
              </a:path>
              <a:path w="2019300" h="167639">
                <a:moveTo>
                  <a:pt x="1214501" y="167259"/>
                </a:moveTo>
                <a:lnTo>
                  <a:pt x="1193673" y="121666"/>
                </a:lnTo>
                <a:lnTo>
                  <a:pt x="1180465" y="92964"/>
                </a:lnTo>
                <a:lnTo>
                  <a:pt x="1155573" y="38481"/>
                </a:lnTo>
                <a:lnTo>
                  <a:pt x="1141603" y="7747"/>
                </a:lnTo>
                <a:lnTo>
                  <a:pt x="1141603" y="92964"/>
                </a:lnTo>
                <a:lnTo>
                  <a:pt x="1071245" y="92964"/>
                </a:lnTo>
                <a:lnTo>
                  <a:pt x="1117854" y="38481"/>
                </a:lnTo>
                <a:lnTo>
                  <a:pt x="1141603" y="92964"/>
                </a:lnTo>
                <a:lnTo>
                  <a:pt x="1141603" y="7747"/>
                </a:lnTo>
                <a:lnTo>
                  <a:pt x="1138047" y="0"/>
                </a:lnTo>
                <a:lnTo>
                  <a:pt x="1113028" y="0"/>
                </a:lnTo>
                <a:lnTo>
                  <a:pt x="967740" y="167259"/>
                </a:lnTo>
                <a:lnTo>
                  <a:pt x="1007745" y="167259"/>
                </a:lnTo>
                <a:lnTo>
                  <a:pt x="1046607" y="121666"/>
                </a:lnTo>
                <a:lnTo>
                  <a:pt x="1154176" y="121666"/>
                </a:lnTo>
                <a:lnTo>
                  <a:pt x="1173988" y="167259"/>
                </a:lnTo>
                <a:lnTo>
                  <a:pt x="1214501" y="167259"/>
                </a:lnTo>
                <a:close/>
              </a:path>
              <a:path w="2019300" h="167639">
                <a:moveTo>
                  <a:pt x="1429385" y="0"/>
                </a:moveTo>
                <a:lnTo>
                  <a:pt x="1225042" y="0"/>
                </a:lnTo>
                <a:lnTo>
                  <a:pt x="1219200" y="28829"/>
                </a:lnTo>
                <a:lnTo>
                  <a:pt x="1304671" y="28829"/>
                </a:lnTo>
                <a:lnTo>
                  <a:pt x="1276350" y="167259"/>
                </a:lnTo>
                <a:lnTo>
                  <a:pt x="1312037" y="167259"/>
                </a:lnTo>
                <a:lnTo>
                  <a:pt x="1340358" y="28829"/>
                </a:lnTo>
                <a:lnTo>
                  <a:pt x="1423543" y="28829"/>
                </a:lnTo>
                <a:lnTo>
                  <a:pt x="1429385" y="0"/>
                </a:lnTo>
                <a:close/>
              </a:path>
              <a:path w="2019300" h="167639">
                <a:moveTo>
                  <a:pt x="1498092" y="0"/>
                </a:moveTo>
                <a:lnTo>
                  <a:pt x="1463040" y="0"/>
                </a:lnTo>
                <a:lnTo>
                  <a:pt x="1429512" y="167259"/>
                </a:lnTo>
                <a:lnTo>
                  <a:pt x="1464437" y="167259"/>
                </a:lnTo>
                <a:lnTo>
                  <a:pt x="1498092" y="0"/>
                </a:lnTo>
                <a:close/>
              </a:path>
              <a:path w="2019300" h="167639">
                <a:moveTo>
                  <a:pt x="1749425" y="29845"/>
                </a:moveTo>
                <a:lnTo>
                  <a:pt x="1720469" y="1016"/>
                </a:lnTo>
                <a:lnTo>
                  <a:pt x="1713611" y="127"/>
                </a:lnTo>
                <a:lnTo>
                  <a:pt x="1713611" y="35941"/>
                </a:lnTo>
                <a:lnTo>
                  <a:pt x="1694180" y="131191"/>
                </a:lnTo>
                <a:lnTo>
                  <a:pt x="1690751" y="138430"/>
                </a:lnTo>
                <a:lnTo>
                  <a:pt x="1551051" y="138430"/>
                </a:lnTo>
                <a:lnTo>
                  <a:pt x="1550670" y="131191"/>
                </a:lnTo>
                <a:lnTo>
                  <a:pt x="1570228" y="35941"/>
                </a:lnTo>
                <a:lnTo>
                  <a:pt x="1573530" y="28829"/>
                </a:lnTo>
                <a:lnTo>
                  <a:pt x="1713230" y="28829"/>
                </a:lnTo>
                <a:lnTo>
                  <a:pt x="1713611" y="35941"/>
                </a:lnTo>
                <a:lnTo>
                  <a:pt x="1713611" y="127"/>
                </a:lnTo>
                <a:lnTo>
                  <a:pt x="1712468" y="0"/>
                </a:lnTo>
                <a:lnTo>
                  <a:pt x="1585976" y="0"/>
                </a:lnTo>
                <a:lnTo>
                  <a:pt x="1577594" y="1016"/>
                </a:lnTo>
                <a:lnTo>
                  <a:pt x="1542923" y="19685"/>
                </a:lnTo>
                <a:lnTo>
                  <a:pt x="1514983" y="131699"/>
                </a:lnTo>
                <a:lnTo>
                  <a:pt x="1514856" y="137287"/>
                </a:lnTo>
                <a:lnTo>
                  <a:pt x="1516761" y="147447"/>
                </a:lnTo>
                <a:lnTo>
                  <a:pt x="1551813" y="167132"/>
                </a:lnTo>
                <a:lnTo>
                  <a:pt x="1678305" y="167132"/>
                </a:lnTo>
                <a:lnTo>
                  <a:pt x="1717294" y="152019"/>
                </a:lnTo>
                <a:lnTo>
                  <a:pt x="1720977" y="138430"/>
                </a:lnTo>
                <a:lnTo>
                  <a:pt x="1749298" y="35433"/>
                </a:lnTo>
                <a:lnTo>
                  <a:pt x="1749425" y="29845"/>
                </a:lnTo>
                <a:close/>
              </a:path>
              <a:path w="2019300" h="167639">
                <a:moveTo>
                  <a:pt x="2018792" y="0"/>
                </a:moveTo>
                <a:lnTo>
                  <a:pt x="1987042" y="0"/>
                </a:lnTo>
                <a:lnTo>
                  <a:pt x="1962785" y="118237"/>
                </a:lnTo>
                <a:lnTo>
                  <a:pt x="1827530" y="0"/>
                </a:lnTo>
                <a:lnTo>
                  <a:pt x="1797558" y="0"/>
                </a:lnTo>
                <a:lnTo>
                  <a:pt x="1763268" y="167259"/>
                </a:lnTo>
                <a:lnTo>
                  <a:pt x="1795018" y="167259"/>
                </a:lnTo>
                <a:lnTo>
                  <a:pt x="1820545" y="43180"/>
                </a:lnTo>
                <a:lnTo>
                  <a:pt x="1966214" y="167259"/>
                </a:lnTo>
                <a:lnTo>
                  <a:pt x="1984502" y="167259"/>
                </a:lnTo>
                <a:lnTo>
                  <a:pt x="2018792" y="0"/>
                </a:lnTo>
                <a:close/>
              </a:path>
            </a:pathLst>
          </a:custGeom>
          <a:solidFill>
            <a:srgbClr val="27206A"/>
          </a:solidFill>
        </p:spPr>
        <p:txBody>
          <a:bodyPr wrap="square" lIns="0" tIns="0" rIns="0" bIns="0" rtlCol="0"/>
          <a:lstStyle/>
          <a:p>
            <a:endParaRPr/>
          </a:p>
        </p:txBody>
      </p:sp>
      <p:grpSp>
        <p:nvGrpSpPr>
          <p:cNvPr id="12" name="object 12"/>
          <p:cNvGrpSpPr/>
          <p:nvPr/>
        </p:nvGrpSpPr>
        <p:grpSpPr>
          <a:xfrm>
            <a:off x="3318294" y="6058326"/>
            <a:ext cx="1546928" cy="147779"/>
            <a:chOff x="3317747" y="6065520"/>
            <a:chExt cx="1548765" cy="147955"/>
          </a:xfrm>
        </p:grpSpPr>
        <p:pic>
          <p:nvPicPr>
            <p:cNvPr id="13" name="object 13"/>
            <p:cNvPicPr/>
            <p:nvPr/>
          </p:nvPicPr>
          <p:blipFill>
            <a:blip r:embed="rId6" cstate="print"/>
            <a:stretch>
              <a:fillRect/>
            </a:stretch>
          </p:blipFill>
          <p:spPr>
            <a:xfrm>
              <a:off x="3317747" y="6065520"/>
              <a:ext cx="406908" cy="147827"/>
            </a:xfrm>
            <a:prstGeom prst="rect">
              <a:avLst/>
            </a:prstGeom>
          </p:spPr>
        </p:pic>
        <p:pic>
          <p:nvPicPr>
            <p:cNvPr id="14" name="object 14"/>
            <p:cNvPicPr/>
            <p:nvPr/>
          </p:nvPicPr>
          <p:blipFill>
            <a:blip r:embed="rId7" cstate="print"/>
            <a:stretch>
              <a:fillRect/>
            </a:stretch>
          </p:blipFill>
          <p:spPr>
            <a:xfrm>
              <a:off x="3745991" y="6065520"/>
              <a:ext cx="348996" cy="147827"/>
            </a:xfrm>
            <a:prstGeom prst="rect">
              <a:avLst/>
            </a:prstGeom>
          </p:spPr>
        </p:pic>
        <p:pic>
          <p:nvPicPr>
            <p:cNvPr id="15" name="object 15"/>
            <p:cNvPicPr/>
            <p:nvPr/>
          </p:nvPicPr>
          <p:blipFill>
            <a:blip r:embed="rId8" cstate="print"/>
            <a:stretch>
              <a:fillRect/>
            </a:stretch>
          </p:blipFill>
          <p:spPr>
            <a:xfrm>
              <a:off x="4117847" y="6065520"/>
              <a:ext cx="224027" cy="147827"/>
            </a:xfrm>
            <a:prstGeom prst="rect">
              <a:avLst/>
            </a:prstGeom>
          </p:spPr>
        </p:pic>
        <p:pic>
          <p:nvPicPr>
            <p:cNvPr id="16" name="object 16"/>
            <p:cNvPicPr/>
            <p:nvPr/>
          </p:nvPicPr>
          <p:blipFill>
            <a:blip r:embed="rId9" cstate="print"/>
            <a:stretch>
              <a:fillRect/>
            </a:stretch>
          </p:blipFill>
          <p:spPr>
            <a:xfrm>
              <a:off x="4367783" y="6065520"/>
              <a:ext cx="498348" cy="147827"/>
            </a:xfrm>
            <a:prstGeom prst="rect">
              <a:avLst/>
            </a:prstGeom>
          </p:spPr>
        </p:pic>
      </p:grpSp>
      <p:sp>
        <p:nvSpPr>
          <p:cNvPr id="17" name="object 17"/>
          <p:cNvSpPr txBox="1"/>
          <p:nvPr/>
        </p:nvSpPr>
        <p:spPr>
          <a:xfrm>
            <a:off x="4845179" y="9697074"/>
            <a:ext cx="552429" cy="165929"/>
          </a:xfrm>
          <a:prstGeom prst="rect">
            <a:avLst/>
          </a:prstGeom>
        </p:spPr>
        <p:txBody>
          <a:bodyPr vert="horz" wrap="square" lIns="0" tIns="12051" rIns="0" bIns="0" rtlCol="0">
            <a:spAutoFit/>
          </a:bodyPr>
          <a:lstStyle/>
          <a:p>
            <a:pPr marL="12685">
              <a:lnSpc>
                <a:spcPct val="100000"/>
              </a:lnSpc>
              <a:spcBef>
                <a:spcPts val="95"/>
              </a:spcBef>
            </a:pPr>
            <a:r>
              <a:rPr sz="999" b="0" spc="-10" dirty="0">
                <a:solidFill>
                  <a:srgbClr val="5F6066"/>
                </a:solidFill>
                <a:latin typeface="Calibri Light"/>
                <a:cs typeface="Calibri Light"/>
              </a:rPr>
              <a:t>Formation</a:t>
            </a:r>
            <a:endParaRPr sz="999">
              <a:latin typeface="Calibri Light"/>
              <a:cs typeface="Calibri Light"/>
            </a:endParaRPr>
          </a:p>
        </p:txBody>
      </p:sp>
      <p:sp>
        <p:nvSpPr>
          <p:cNvPr id="18" name="object 18"/>
          <p:cNvSpPr txBox="1"/>
          <p:nvPr/>
        </p:nvSpPr>
        <p:spPr>
          <a:xfrm>
            <a:off x="5503021" y="9683374"/>
            <a:ext cx="508666"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Detailing</a:t>
            </a:r>
            <a:endParaRPr sz="1099">
              <a:latin typeface="Calibri Light"/>
              <a:cs typeface="Calibri Light"/>
            </a:endParaRPr>
          </a:p>
        </p:txBody>
      </p:sp>
      <p:grpSp>
        <p:nvGrpSpPr>
          <p:cNvPr id="19" name="object 19"/>
          <p:cNvGrpSpPr/>
          <p:nvPr/>
        </p:nvGrpSpPr>
        <p:grpSpPr>
          <a:xfrm>
            <a:off x="5007928" y="9410192"/>
            <a:ext cx="943759" cy="209936"/>
            <a:chOff x="5009388" y="9421368"/>
            <a:chExt cx="944880" cy="210185"/>
          </a:xfrm>
        </p:grpSpPr>
        <p:sp>
          <p:nvSpPr>
            <p:cNvPr id="20" name="object 20"/>
            <p:cNvSpPr/>
            <p:nvPr/>
          </p:nvSpPr>
          <p:spPr>
            <a:xfrm>
              <a:off x="5009388" y="9421368"/>
              <a:ext cx="301625" cy="210185"/>
            </a:xfrm>
            <a:custGeom>
              <a:avLst/>
              <a:gdLst/>
              <a:ahLst/>
              <a:cxnLst/>
              <a:rect l="l" t="t" r="r" b="b"/>
              <a:pathLst>
                <a:path w="301625" h="210184">
                  <a:moveTo>
                    <a:pt x="150622" y="0"/>
                  </a:moveTo>
                  <a:lnTo>
                    <a:pt x="95758" y="126"/>
                  </a:lnTo>
                  <a:lnTo>
                    <a:pt x="32765" y="6222"/>
                  </a:lnTo>
                  <a:lnTo>
                    <a:pt x="2539" y="53924"/>
                  </a:lnTo>
                  <a:lnTo>
                    <a:pt x="0" y="96951"/>
                  </a:lnTo>
                  <a:lnTo>
                    <a:pt x="0" y="133489"/>
                  </a:lnTo>
                  <a:lnTo>
                    <a:pt x="15875" y="193890"/>
                  </a:lnTo>
                  <a:lnTo>
                    <a:pt x="61087" y="207225"/>
                  </a:lnTo>
                  <a:lnTo>
                    <a:pt x="100584" y="209092"/>
                  </a:lnTo>
                  <a:lnTo>
                    <a:pt x="135509" y="209778"/>
                  </a:lnTo>
                  <a:lnTo>
                    <a:pt x="205866" y="209778"/>
                  </a:lnTo>
                  <a:lnTo>
                    <a:pt x="268859" y="203606"/>
                  </a:lnTo>
                  <a:lnTo>
                    <a:pt x="299085" y="155943"/>
                  </a:lnTo>
                  <a:lnTo>
                    <a:pt x="301625" y="112902"/>
                  </a:lnTo>
                  <a:lnTo>
                    <a:pt x="301625" y="76377"/>
                  </a:lnTo>
                  <a:lnTo>
                    <a:pt x="285750" y="15989"/>
                  </a:lnTo>
                  <a:lnTo>
                    <a:pt x="240537" y="2666"/>
                  </a:lnTo>
                  <a:lnTo>
                    <a:pt x="201040" y="761"/>
                  </a:lnTo>
                  <a:lnTo>
                    <a:pt x="150622" y="0"/>
                  </a:lnTo>
                  <a:close/>
                </a:path>
              </a:pathLst>
            </a:custGeom>
            <a:solidFill>
              <a:srgbClr val="EB2E2C"/>
            </a:solidFill>
          </p:spPr>
          <p:txBody>
            <a:bodyPr wrap="square" lIns="0" tIns="0" rIns="0" bIns="0" rtlCol="0"/>
            <a:lstStyle/>
            <a:p>
              <a:endParaRPr/>
            </a:p>
          </p:txBody>
        </p:sp>
        <p:sp>
          <p:nvSpPr>
            <p:cNvPr id="21" name="object 21"/>
            <p:cNvSpPr/>
            <p:nvPr/>
          </p:nvSpPr>
          <p:spPr>
            <a:xfrm>
              <a:off x="5129784" y="9480804"/>
              <a:ext cx="77470" cy="91440"/>
            </a:xfrm>
            <a:custGeom>
              <a:avLst/>
              <a:gdLst/>
              <a:ahLst/>
              <a:cxnLst/>
              <a:rect l="l" t="t" r="r" b="b"/>
              <a:pathLst>
                <a:path w="77470" h="91440">
                  <a:moveTo>
                    <a:pt x="0" y="0"/>
                  </a:moveTo>
                  <a:lnTo>
                    <a:pt x="0" y="91414"/>
                  </a:lnTo>
                  <a:lnTo>
                    <a:pt x="77215" y="45707"/>
                  </a:lnTo>
                  <a:lnTo>
                    <a:pt x="0" y="0"/>
                  </a:lnTo>
                  <a:close/>
                </a:path>
              </a:pathLst>
            </a:custGeom>
            <a:solidFill>
              <a:srgbClr val="FFFFFF"/>
            </a:solidFill>
          </p:spPr>
          <p:txBody>
            <a:bodyPr wrap="square" lIns="0" tIns="0" rIns="0" bIns="0" rtlCol="0"/>
            <a:lstStyle/>
            <a:p>
              <a:endParaRPr/>
            </a:p>
          </p:txBody>
        </p:sp>
        <p:pic>
          <p:nvPicPr>
            <p:cNvPr id="22" name="object 22"/>
            <p:cNvPicPr/>
            <p:nvPr/>
          </p:nvPicPr>
          <p:blipFill>
            <a:blip r:embed="rId10" cstate="print"/>
            <a:stretch>
              <a:fillRect/>
            </a:stretch>
          </p:blipFill>
          <p:spPr>
            <a:xfrm>
              <a:off x="5340096" y="9435084"/>
              <a:ext cx="172212" cy="184403"/>
            </a:xfrm>
            <a:prstGeom prst="rect">
              <a:avLst/>
            </a:prstGeom>
          </p:spPr>
        </p:pic>
        <p:pic>
          <p:nvPicPr>
            <p:cNvPr id="23" name="object 23"/>
            <p:cNvPicPr/>
            <p:nvPr/>
          </p:nvPicPr>
          <p:blipFill>
            <a:blip r:embed="rId11" cstate="print"/>
            <a:stretch>
              <a:fillRect/>
            </a:stretch>
          </p:blipFill>
          <p:spPr>
            <a:xfrm>
              <a:off x="5527548" y="9483852"/>
              <a:ext cx="80772" cy="135636"/>
            </a:xfrm>
            <a:prstGeom prst="rect">
              <a:avLst/>
            </a:prstGeom>
          </p:spPr>
        </p:pic>
        <p:pic>
          <p:nvPicPr>
            <p:cNvPr id="24" name="object 24"/>
            <p:cNvPicPr/>
            <p:nvPr/>
          </p:nvPicPr>
          <p:blipFill>
            <a:blip r:embed="rId12" cstate="print"/>
            <a:stretch>
              <a:fillRect/>
            </a:stretch>
          </p:blipFill>
          <p:spPr>
            <a:xfrm>
              <a:off x="5679948" y="9483852"/>
              <a:ext cx="80772" cy="135636"/>
            </a:xfrm>
            <a:prstGeom prst="rect">
              <a:avLst/>
            </a:prstGeom>
          </p:spPr>
        </p:pic>
        <p:sp>
          <p:nvSpPr>
            <p:cNvPr id="25" name="object 25"/>
            <p:cNvSpPr/>
            <p:nvPr/>
          </p:nvSpPr>
          <p:spPr>
            <a:xfrm>
              <a:off x="5644896" y="9459468"/>
              <a:ext cx="0" cy="156845"/>
            </a:xfrm>
            <a:custGeom>
              <a:avLst/>
              <a:gdLst/>
              <a:ahLst/>
              <a:cxnLst/>
              <a:rect l="l" t="t" r="r" b="b"/>
              <a:pathLst>
                <a:path h="156845">
                  <a:moveTo>
                    <a:pt x="0" y="0"/>
                  </a:moveTo>
                  <a:lnTo>
                    <a:pt x="0" y="156527"/>
                  </a:lnTo>
                </a:path>
              </a:pathLst>
            </a:custGeom>
            <a:ln w="39635">
              <a:solidFill>
                <a:srgbClr val="1F1F22"/>
              </a:solidFill>
            </a:ln>
          </p:spPr>
          <p:txBody>
            <a:bodyPr wrap="square" lIns="0" tIns="0" rIns="0" bIns="0" rtlCol="0"/>
            <a:lstStyle/>
            <a:p>
              <a:endParaRPr/>
            </a:p>
          </p:txBody>
        </p:sp>
        <p:sp>
          <p:nvSpPr>
            <p:cNvPr id="26" name="object 26"/>
            <p:cNvSpPr/>
            <p:nvPr/>
          </p:nvSpPr>
          <p:spPr>
            <a:xfrm>
              <a:off x="5606034" y="9451086"/>
              <a:ext cx="86360" cy="0"/>
            </a:xfrm>
            <a:custGeom>
              <a:avLst/>
              <a:gdLst/>
              <a:ahLst/>
              <a:cxnLst/>
              <a:rect l="l" t="t" r="r" b="b"/>
              <a:pathLst>
                <a:path w="86360">
                  <a:moveTo>
                    <a:pt x="0" y="0"/>
                  </a:moveTo>
                  <a:lnTo>
                    <a:pt x="86360" y="0"/>
                  </a:lnTo>
                </a:path>
              </a:pathLst>
            </a:custGeom>
            <a:ln w="32588">
              <a:solidFill>
                <a:srgbClr val="1F1F22"/>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5875020" y="9482328"/>
              <a:ext cx="79248" cy="135636"/>
            </a:xfrm>
            <a:prstGeom prst="rect">
              <a:avLst/>
            </a:prstGeom>
          </p:spPr>
        </p:pic>
        <p:pic>
          <p:nvPicPr>
            <p:cNvPr id="28" name="object 28"/>
            <p:cNvPicPr/>
            <p:nvPr/>
          </p:nvPicPr>
          <p:blipFill>
            <a:blip r:embed="rId14" cstate="print"/>
            <a:stretch>
              <a:fillRect/>
            </a:stretch>
          </p:blipFill>
          <p:spPr>
            <a:xfrm>
              <a:off x="5779008" y="9428988"/>
              <a:ext cx="83820" cy="190500"/>
            </a:xfrm>
            <a:prstGeom prst="rect">
              <a:avLst/>
            </a:prstGeom>
          </p:spPr>
        </p:pic>
      </p:grpSp>
      <p:sp>
        <p:nvSpPr>
          <p:cNvPr id="29" name="object 29"/>
          <p:cNvSpPr txBox="1"/>
          <p:nvPr/>
        </p:nvSpPr>
        <p:spPr>
          <a:xfrm>
            <a:off x="146451" y="9693725"/>
            <a:ext cx="1216485" cy="165929"/>
          </a:xfrm>
          <a:prstGeom prst="rect">
            <a:avLst/>
          </a:prstGeom>
        </p:spPr>
        <p:txBody>
          <a:bodyPr vert="horz" wrap="square" lIns="0" tIns="12051" rIns="0" bIns="0" rtlCol="0">
            <a:spAutoFit/>
          </a:bodyPr>
          <a:lstStyle/>
          <a:p>
            <a:pPr marL="12685">
              <a:lnSpc>
                <a:spcPct val="100000"/>
              </a:lnSpc>
              <a:spcBef>
                <a:spcPts val="95"/>
              </a:spcBef>
            </a:pPr>
            <a:r>
              <a:rPr sz="999" b="0" spc="-10" dirty="0">
                <a:solidFill>
                  <a:srgbClr val="5F6066"/>
                </a:solidFill>
                <a:latin typeface="Calibri Light"/>
                <a:cs typeface="Calibri Light"/>
              </a:rPr>
              <a:t>@SPFormationDetailing</a:t>
            </a:r>
            <a:endParaRPr sz="999">
              <a:latin typeface="Calibri Light"/>
              <a:cs typeface="Calibri Light"/>
            </a:endParaRPr>
          </a:p>
        </p:txBody>
      </p:sp>
      <p:pic>
        <p:nvPicPr>
          <p:cNvPr id="30" name="object 30"/>
          <p:cNvPicPr/>
          <p:nvPr/>
        </p:nvPicPr>
        <p:blipFill>
          <a:blip r:embed="rId15" cstate="print"/>
          <a:stretch>
            <a:fillRect/>
          </a:stretch>
        </p:blipFill>
        <p:spPr>
          <a:xfrm>
            <a:off x="430694" y="9366048"/>
            <a:ext cx="828073" cy="312049"/>
          </a:xfrm>
          <a:prstGeom prst="rect">
            <a:avLst/>
          </a:prstGeom>
        </p:spPr>
      </p:pic>
      <p:sp>
        <p:nvSpPr>
          <p:cNvPr id="31" name="object 31"/>
          <p:cNvSpPr txBox="1"/>
          <p:nvPr/>
        </p:nvSpPr>
        <p:spPr>
          <a:xfrm>
            <a:off x="3173433" y="9666631"/>
            <a:ext cx="1313525"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999" b="0" spc="-10" dirty="0">
                <a:solidFill>
                  <a:srgbClr val="5F6066"/>
                </a:solidFill>
                <a:latin typeface="Calibri Light"/>
                <a:cs typeface="Calibri Light"/>
              </a:rPr>
              <a:t>sp_formation_detailing</a:t>
            </a:r>
            <a:endParaRPr sz="999">
              <a:latin typeface="Calibri Light"/>
              <a:cs typeface="Calibri Light"/>
            </a:endParaRPr>
          </a:p>
        </p:txBody>
      </p:sp>
      <p:grpSp>
        <p:nvGrpSpPr>
          <p:cNvPr id="32" name="object 32"/>
          <p:cNvGrpSpPr/>
          <p:nvPr/>
        </p:nvGrpSpPr>
        <p:grpSpPr>
          <a:xfrm>
            <a:off x="3339605" y="9384314"/>
            <a:ext cx="1055387" cy="242282"/>
            <a:chOff x="3339084" y="9395459"/>
            <a:chExt cx="1056640" cy="242570"/>
          </a:xfrm>
        </p:grpSpPr>
        <p:pic>
          <p:nvPicPr>
            <p:cNvPr id="33" name="object 33"/>
            <p:cNvPicPr/>
            <p:nvPr/>
          </p:nvPicPr>
          <p:blipFill>
            <a:blip r:embed="rId16" cstate="print"/>
            <a:stretch>
              <a:fillRect/>
            </a:stretch>
          </p:blipFill>
          <p:spPr>
            <a:xfrm>
              <a:off x="3616452" y="9415271"/>
              <a:ext cx="778763" cy="217931"/>
            </a:xfrm>
            <a:prstGeom prst="rect">
              <a:avLst/>
            </a:prstGeom>
          </p:spPr>
        </p:pic>
        <p:pic>
          <p:nvPicPr>
            <p:cNvPr id="34" name="object 34"/>
            <p:cNvPicPr/>
            <p:nvPr/>
          </p:nvPicPr>
          <p:blipFill>
            <a:blip r:embed="rId17" cstate="print"/>
            <a:stretch>
              <a:fillRect/>
            </a:stretch>
          </p:blipFill>
          <p:spPr>
            <a:xfrm>
              <a:off x="3339084" y="9395459"/>
              <a:ext cx="240791" cy="242315"/>
            </a:xfrm>
            <a:prstGeom prst="rect">
              <a:avLst/>
            </a:prstGeom>
          </p:spPr>
        </p:pic>
      </p:grpSp>
      <p:pic>
        <p:nvPicPr>
          <p:cNvPr id="35" name="object 35"/>
          <p:cNvPicPr/>
          <p:nvPr/>
        </p:nvPicPr>
        <p:blipFill>
          <a:blip r:embed="rId18" cstate="print"/>
          <a:stretch>
            <a:fillRect/>
          </a:stretch>
        </p:blipFill>
        <p:spPr>
          <a:xfrm>
            <a:off x="1937666" y="9359960"/>
            <a:ext cx="745873" cy="315094"/>
          </a:xfrm>
          <a:prstGeom prst="rect">
            <a:avLst/>
          </a:prstGeom>
        </p:spPr>
      </p:pic>
      <p:sp>
        <p:nvSpPr>
          <p:cNvPr id="36" name="object 36"/>
          <p:cNvSpPr txBox="1"/>
          <p:nvPr/>
        </p:nvSpPr>
        <p:spPr>
          <a:xfrm>
            <a:off x="1640078" y="9687028"/>
            <a:ext cx="1123885"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1049" b="0" spc="-10" dirty="0">
                <a:solidFill>
                  <a:srgbClr val="5F6066"/>
                </a:solidFill>
                <a:latin typeface="Calibri Light"/>
                <a:cs typeface="Calibri Light"/>
              </a:rPr>
              <a:t>formationdetailing</a:t>
            </a:r>
            <a:endParaRPr sz="1049">
              <a:latin typeface="Calibri Light"/>
              <a:cs typeface="Calibri Light"/>
            </a:endParaRPr>
          </a:p>
        </p:txBody>
      </p:sp>
      <p:pic>
        <p:nvPicPr>
          <p:cNvPr id="37" name="object 37"/>
          <p:cNvPicPr/>
          <p:nvPr/>
        </p:nvPicPr>
        <p:blipFill>
          <a:blip r:embed="rId19" cstate="print"/>
          <a:stretch>
            <a:fillRect/>
          </a:stretch>
        </p:blipFill>
        <p:spPr>
          <a:xfrm>
            <a:off x="6412911" y="9437592"/>
            <a:ext cx="863083" cy="170485"/>
          </a:xfrm>
          <a:prstGeom prst="rect">
            <a:avLst/>
          </a:prstGeom>
        </p:spPr>
      </p:pic>
      <p:sp>
        <p:nvSpPr>
          <p:cNvPr id="38" name="object 38"/>
          <p:cNvSpPr txBox="1"/>
          <p:nvPr/>
        </p:nvSpPr>
        <p:spPr>
          <a:xfrm>
            <a:off x="6385004" y="9674242"/>
            <a:ext cx="782660"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999" b="0" spc="-10" dirty="0">
                <a:solidFill>
                  <a:srgbClr val="5F6066"/>
                </a:solidFill>
                <a:latin typeface="Calibri Light"/>
                <a:cs typeface="Calibri Light"/>
              </a:rPr>
              <a:t>FD_Detailing</a:t>
            </a:r>
            <a:endParaRPr sz="999">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8E437-6A8D-82AC-DA54-0EEC962133F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58FCB5A3-1A65-EE92-5C71-DFC2C41216F2}"/>
              </a:ext>
            </a:extLst>
          </p:cNvPr>
          <p:cNvSpPr/>
          <p:nvPr/>
        </p:nvSpPr>
        <p:spPr>
          <a:xfrm>
            <a:off x="0" y="10147300"/>
            <a:ext cx="755650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66B35490-66DD-2FB2-359F-E2CF43E26DC6}"/>
              </a:ext>
            </a:extLst>
          </p:cNvPr>
          <p:cNvPicPr>
            <a:picLocks noChangeAspect="1"/>
          </p:cNvPicPr>
          <p:nvPr/>
        </p:nvPicPr>
        <p:blipFill>
          <a:blip r:embed="rId2"/>
          <a:srcRect/>
          <a:stretch/>
        </p:blipFill>
        <p:spPr>
          <a:xfrm>
            <a:off x="-2066" y="-1"/>
            <a:ext cx="7560000" cy="2357093"/>
          </a:xfrm>
          <a:prstGeom prst="rect">
            <a:avLst/>
          </a:prstGeom>
        </p:spPr>
      </p:pic>
      <p:sp>
        <p:nvSpPr>
          <p:cNvPr id="46" name="object 46">
            <a:extLst>
              <a:ext uri="{FF2B5EF4-FFF2-40B4-BE49-F238E27FC236}">
                <a16:creationId xmlns:a16="http://schemas.microsoft.com/office/drawing/2014/main" id="{011C0805-3278-46A3-9F69-9EF56DE92E1E}"/>
              </a:ext>
            </a:extLst>
          </p:cNvPr>
          <p:cNvSpPr txBox="1"/>
          <p:nvPr/>
        </p:nvSpPr>
        <p:spPr>
          <a:xfrm>
            <a:off x="2363218" y="2994134"/>
            <a:ext cx="5099424" cy="1730602"/>
          </a:xfrm>
          <a:prstGeom prst="rect">
            <a:avLst/>
          </a:prstGeom>
        </p:spPr>
        <p:txBody>
          <a:bodyPr vert="horz" wrap="square" lIns="0" tIns="12700" rIns="0" bIns="0" rtlCol="0">
            <a:spAutoFit/>
          </a:bodyPr>
          <a:lstStyle/>
          <a:p>
            <a:pPr>
              <a:lnSpc>
                <a:spcPts val="1700"/>
              </a:lnSpc>
              <a:buNone/>
            </a:pPr>
            <a:r>
              <a:rPr lang="fr-FR" sz="1100" b="1" dirty="0">
                <a:solidFill>
                  <a:srgbClr val="303030"/>
                </a:solidFill>
                <a:effectLst/>
                <a:latin typeface="Aeonik" panose="02010503030300000000" pitchFamily="2" charset="0"/>
                <a:ea typeface="Calibri" panose="020F0502020204030204" pitchFamily="34" charset="0"/>
              </a:rPr>
              <a:t>Public : </a:t>
            </a:r>
            <a:r>
              <a:rPr lang="fr-FR" sz="1100" dirty="0"/>
              <a:t>professionnels du detailing, poseurs de PPF, carrossiers, peintres, entrepreneurs souhaitant maîtriser la pose PPS</a:t>
            </a:r>
          </a:p>
          <a:p>
            <a:pPr>
              <a:lnSpc>
                <a:spcPts val="1700"/>
              </a:lnSpc>
              <a:buNone/>
            </a:pPr>
            <a:r>
              <a:rPr lang="fr-FR" sz="1100" b="1" dirty="0">
                <a:solidFill>
                  <a:srgbClr val="303030"/>
                </a:solidFill>
                <a:effectLst/>
                <a:latin typeface="Aeonik" panose="02010503030300000000" pitchFamily="2" charset="0"/>
                <a:ea typeface="Calibri" panose="020F0502020204030204" pitchFamily="34" charset="0"/>
              </a:rPr>
              <a:t>Durée : </a:t>
            </a:r>
            <a:r>
              <a:rPr lang="fr-FR" sz="1100" dirty="0">
                <a:solidFill>
                  <a:srgbClr val="303030"/>
                </a:solidFill>
                <a:effectLst/>
                <a:latin typeface="Aeonik" panose="02010503030300000000" pitchFamily="2" charset="0"/>
                <a:ea typeface="Calibri" panose="020F0502020204030204" pitchFamily="34" charset="0"/>
              </a:rPr>
              <a:t>2 jours – 14 heures</a:t>
            </a:r>
            <a:br>
              <a:rPr lang="fr-FR" sz="1100" dirty="0">
                <a:solidFill>
                  <a:srgbClr val="303030"/>
                </a:solidFill>
                <a:effectLst/>
                <a:latin typeface="Aeonik" panose="02010503030300000000" pitchFamily="2" charset="0"/>
                <a:ea typeface="Calibri" panose="020F0502020204030204" pitchFamily="34" charset="0"/>
              </a:rPr>
            </a:br>
            <a:r>
              <a:rPr lang="fr-FR" sz="1100" b="1" dirty="0">
                <a:solidFill>
                  <a:srgbClr val="303030"/>
                </a:solidFill>
                <a:effectLst/>
                <a:latin typeface="Aeonik" panose="02010503030300000000" pitchFamily="2" charset="0"/>
                <a:ea typeface="Calibri" panose="020F0502020204030204" pitchFamily="34" charset="0"/>
              </a:rPr>
              <a:t>Tarif : </a:t>
            </a:r>
            <a:r>
              <a:rPr lang="fr-FR" sz="1100" dirty="0">
                <a:solidFill>
                  <a:srgbClr val="303030"/>
                </a:solidFill>
                <a:effectLst/>
                <a:latin typeface="Aeonik" panose="02010503030300000000" pitchFamily="2" charset="0"/>
                <a:ea typeface="Calibri" panose="020F0502020204030204" pitchFamily="34" charset="0"/>
              </a:rPr>
              <a:t>1 400</a:t>
            </a:r>
            <a:r>
              <a:rPr lang="fr-FR" sz="1100" dirty="0">
                <a:solidFill>
                  <a:srgbClr val="303030"/>
                </a:solidFill>
                <a:latin typeface="Aeonik" panose="02010503030300000000" pitchFamily="2" charset="0"/>
                <a:ea typeface="Calibri" panose="020F0502020204030204" pitchFamily="34" charset="0"/>
              </a:rPr>
              <a:t> € (exonéré de TVA – art. 261.4.4 a du CGI)</a:t>
            </a:r>
            <a:br>
              <a:rPr lang="fr-FR" sz="1100" dirty="0">
                <a:solidFill>
                  <a:srgbClr val="303030"/>
                </a:solidFill>
                <a:latin typeface="Aeonik" panose="02010503030300000000" pitchFamily="2" charset="0"/>
                <a:ea typeface="Calibri" panose="020F0502020204030204" pitchFamily="34" charset="0"/>
              </a:rPr>
            </a:br>
            <a:r>
              <a:rPr lang="fr-FR" sz="1100" b="1" dirty="0">
                <a:solidFill>
                  <a:srgbClr val="303030"/>
                </a:solidFill>
                <a:effectLst/>
                <a:latin typeface="Aeonik" panose="02010503030300000000" pitchFamily="2" charset="0"/>
                <a:ea typeface="Calibri" panose="020F0502020204030204" pitchFamily="34" charset="0"/>
              </a:rPr>
              <a:t>Financements possibles : </a:t>
            </a:r>
            <a:r>
              <a:rPr lang="fr-FR" sz="1100" dirty="0">
                <a:solidFill>
                  <a:srgbClr val="303030"/>
                </a:solidFill>
                <a:effectLst/>
                <a:latin typeface="Aeonik" panose="02010503030300000000" pitchFamily="2" charset="0"/>
                <a:ea typeface="Calibri" panose="020F0502020204030204" pitchFamily="34" charset="0"/>
              </a:rPr>
              <a:t>OPCO – FAF – France Travail – Autofinancement</a:t>
            </a:r>
          </a:p>
          <a:p>
            <a:pPr>
              <a:lnSpc>
                <a:spcPts val="1700"/>
              </a:lnSpc>
              <a:buNone/>
            </a:pPr>
            <a:r>
              <a:rPr lang="fr-FR" sz="1100" b="1" dirty="0">
                <a:solidFill>
                  <a:srgbClr val="303030"/>
                </a:solidFill>
                <a:latin typeface="Aeonik" panose="02010503030300000000" pitchFamily="2" charset="0"/>
                <a:ea typeface="Calibri" panose="020F0502020204030204" pitchFamily="34" charset="0"/>
              </a:rPr>
              <a:t>Lieu de la formation : </a:t>
            </a:r>
            <a:r>
              <a:rPr lang="fr-FR" sz="1100" dirty="0">
                <a:solidFill>
                  <a:srgbClr val="303030"/>
                </a:solidFill>
                <a:latin typeface="Aeonik" panose="02010503030300000000" pitchFamily="2" charset="0"/>
                <a:ea typeface="Calibri" panose="020F0502020204030204" pitchFamily="34" charset="0"/>
              </a:rPr>
              <a:t>Centre de formation professionnel à Trappes (78) et à L’Isle d’Abeau (69)</a:t>
            </a:r>
          </a:p>
          <a:p>
            <a:pPr>
              <a:lnSpc>
                <a:spcPts val="1700"/>
              </a:lnSpc>
            </a:pPr>
            <a:r>
              <a:rPr lang="fr-FR" sz="1100" b="1" dirty="0">
                <a:solidFill>
                  <a:srgbClr val="303030"/>
                </a:solidFill>
                <a:latin typeface="Aeonik" panose="02010503030300000000" pitchFamily="2" charset="0"/>
                <a:ea typeface="Calibri" panose="020F0502020204030204" pitchFamily="34" charset="0"/>
              </a:rPr>
              <a:t>Groupe : </a:t>
            </a:r>
            <a:r>
              <a:rPr lang="fr-FR" sz="1100" dirty="0">
                <a:solidFill>
                  <a:srgbClr val="303030"/>
                </a:solidFill>
                <a:latin typeface="Aeonik" panose="02010503030300000000" pitchFamily="2" charset="0"/>
                <a:ea typeface="Calibri" panose="020F0502020204030204" pitchFamily="34" charset="0"/>
              </a:rPr>
              <a:t>4 à 6 stagiaires par formateur</a:t>
            </a:r>
          </a:p>
        </p:txBody>
      </p:sp>
      <p:sp>
        <p:nvSpPr>
          <p:cNvPr id="7" name="object 85">
            <a:extLst>
              <a:ext uri="{FF2B5EF4-FFF2-40B4-BE49-F238E27FC236}">
                <a16:creationId xmlns:a16="http://schemas.microsoft.com/office/drawing/2014/main" id="{4E3C9C1A-9D1F-8049-3D84-3ACDF58E62A2}"/>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89CD919-0494-DA05-530C-27DF0FE1485C}"/>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F8E1328C-A50E-0911-5EF8-81985130D058}"/>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3ECD1112-A6A2-8526-8AD7-0EE2908C5154}"/>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2" name="Espace réservé du numéro de diapositive 1">
            <a:extLst>
              <a:ext uri="{FF2B5EF4-FFF2-40B4-BE49-F238E27FC236}">
                <a16:creationId xmlns:a16="http://schemas.microsoft.com/office/drawing/2014/main" id="{AE94559D-99DE-375B-247E-FACEC29911F2}"/>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2</a:t>
            </a:fld>
            <a:r>
              <a:rPr lang="fr-FR" spc="-80" dirty="0"/>
              <a:t> </a:t>
            </a:r>
            <a:r>
              <a:rPr lang="fr-FR" dirty="0"/>
              <a:t>/</a:t>
            </a:r>
          </a:p>
        </p:txBody>
      </p:sp>
      <p:sp>
        <p:nvSpPr>
          <p:cNvPr id="3" name="ZoneTexte 2">
            <a:extLst>
              <a:ext uri="{FF2B5EF4-FFF2-40B4-BE49-F238E27FC236}">
                <a16:creationId xmlns:a16="http://schemas.microsoft.com/office/drawing/2014/main" id="{7C4DDA9E-9919-B2E3-785A-4A4FC62903F3}"/>
              </a:ext>
            </a:extLst>
          </p:cNvPr>
          <p:cNvSpPr txBox="1"/>
          <p:nvPr/>
        </p:nvSpPr>
        <p:spPr>
          <a:xfrm>
            <a:off x="169224" y="3549000"/>
            <a:ext cx="1799464" cy="369332"/>
          </a:xfrm>
          <a:prstGeom prst="rect">
            <a:avLst/>
          </a:prstGeom>
          <a:noFill/>
        </p:spPr>
        <p:txBody>
          <a:bodyPr wrap="square" rtlCol="0">
            <a:spAutoFit/>
          </a:bodyPr>
          <a:lstStyle/>
          <a:p>
            <a:r>
              <a:rPr lang="fr-FR" i="1" dirty="0">
                <a:solidFill>
                  <a:srgbClr val="303030"/>
                </a:solidFill>
                <a:latin typeface="Jupiter Mission" pitchFamily="2" charset="0"/>
              </a:rPr>
              <a:t>EN BREF</a:t>
            </a:r>
          </a:p>
        </p:txBody>
      </p:sp>
      <p:sp>
        <p:nvSpPr>
          <p:cNvPr id="4" name="Rectangle 3">
            <a:extLst>
              <a:ext uri="{FF2B5EF4-FFF2-40B4-BE49-F238E27FC236}">
                <a16:creationId xmlns:a16="http://schemas.microsoft.com/office/drawing/2014/main" id="{3F69217D-3A70-54A7-BA9C-69219BFDB18A}"/>
              </a:ext>
            </a:extLst>
          </p:cNvPr>
          <p:cNvSpPr/>
          <p:nvPr/>
        </p:nvSpPr>
        <p:spPr>
          <a:xfrm>
            <a:off x="5566" y="4965700"/>
            <a:ext cx="7556500" cy="1232609"/>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bject 46">
            <a:extLst>
              <a:ext uri="{FF2B5EF4-FFF2-40B4-BE49-F238E27FC236}">
                <a16:creationId xmlns:a16="http://schemas.microsoft.com/office/drawing/2014/main" id="{33A4F0C4-1279-0BE3-A065-3DF164FB728A}"/>
              </a:ext>
            </a:extLst>
          </p:cNvPr>
          <p:cNvSpPr txBox="1"/>
          <p:nvPr/>
        </p:nvSpPr>
        <p:spPr>
          <a:xfrm>
            <a:off x="2378160" y="5161158"/>
            <a:ext cx="4975517" cy="762388"/>
          </a:xfrm>
          <a:prstGeom prst="rect">
            <a:avLst/>
          </a:prstGeom>
        </p:spPr>
        <p:txBody>
          <a:bodyPr vert="horz" wrap="square" lIns="0" tIns="12700" rIns="0" bIns="0" rtlCol="0">
            <a:spAutoFit/>
          </a:bodyPr>
          <a:lstStyle/>
          <a:p>
            <a:pPr>
              <a:lnSpc>
                <a:spcPts val="1500"/>
              </a:lnSpc>
              <a:buNone/>
            </a:pPr>
            <a:r>
              <a:rPr lang="fr-FR" sz="1100" dirty="0">
                <a:solidFill>
                  <a:schemeClr val="bg1"/>
                </a:solidFill>
                <a:effectLst/>
                <a:latin typeface="Aeonik" panose="02010503030300000000" pitchFamily="2" charset="0"/>
                <a:ea typeface="Calibri" panose="020F0502020204030204" pitchFamily="34" charset="0"/>
              </a:rPr>
              <a:t>Maîtriser l’application complète d’un PPS (PPF pulvérisable), de la préparation du support jusqu’aux finitions, en intégrant les bonnes pratiques professionnelles, les contraintes techniques et le positionnement marché face au PPF et au </a:t>
            </a:r>
            <a:r>
              <a:rPr lang="fr-FR" sz="1100" dirty="0" err="1">
                <a:solidFill>
                  <a:schemeClr val="bg1"/>
                </a:solidFill>
                <a:effectLst/>
                <a:latin typeface="Aeonik" panose="02010503030300000000" pitchFamily="2" charset="0"/>
                <a:ea typeface="Calibri" panose="020F0502020204030204" pitchFamily="34" charset="0"/>
              </a:rPr>
              <a:t>covering</a:t>
            </a:r>
            <a:r>
              <a:rPr lang="fr-FR" sz="1100" dirty="0">
                <a:solidFill>
                  <a:schemeClr val="bg1"/>
                </a:solidFill>
                <a:effectLst/>
                <a:latin typeface="Aeonik" panose="02010503030300000000" pitchFamily="2" charset="0"/>
                <a:ea typeface="Calibri" panose="020F0502020204030204" pitchFamily="34" charset="0"/>
              </a:rPr>
              <a:t>.</a:t>
            </a:r>
            <a:endParaRPr lang="fr-FR" sz="1100" dirty="0">
              <a:solidFill>
                <a:schemeClr val="bg1"/>
              </a:solidFill>
              <a:latin typeface="Aeonik" panose="02010503030300000000" pitchFamily="2" charset="0"/>
            </a:endParaRPr>
          </a:p>
        </p:txBody>
      </p:sp>
      <p:sp>
        <p:nvSpPr>
          <p:cNvPr id="6" name="ZoneTexte 5">
            <a:extLst>
              <a:ext uri="{FF2B5EF4-FFF2-40B4-BE49-F238E27FC236}">
                <a16:creationId xmlns:a16="http://schemas.microsoft.com/office/drawing/2014/main" id="{2EE0CEDE-8E81-E247-C80F-82278ECE5A07}"/>
              </a:ext>
            </a:extLst>
          </p:cNvPr>
          <p:cNvSpPr txBox="1"/>
          <p:nvPr/>
        </p:nvSpPr>
        <p:spPr>
          <a:xfrm>
            <a:off x="174790" y="5220035"/>
            <a:ext cx="1799464" cy="646331"/>
          </a:xfrm>
          <a:prstGeom prst="rect">
            <a:avLst/>
          </a:prstGeom>
          <a:noFill/>
        </p:spPr>
        <p:txBody>
          <a:bodyPr wrap="square" rtlCol="0">
            <a:spAutoFit/>
          </a:bodyPr>
          <a:lstStyle/>
          <a:p>
            <a:r>
              <a:rPr lang="fr-FR" i="1" dirty="0">
                <a:solidFill>
                  <a:schemeClr val="bg1"/>
                </a:solidFill>
                <a:latin typeface="Jupiter Mission" pitchFamily="2" charset="0"/>
              </a:rPr>
              <a:t>OBJECTIF GLOBAL</a:t>
            </a:r>
          </a:p>
        </p:txBody>
      </p:sp>
      <p:sp>
        <p:nvSpPr>
          <p:cNvPr id="8" name="ZoneTexte 7">
            <a:extLst>
              <a:ext uri="{FF2B5EF4-FFF2-40B4-BE49-F238E27FC236}">
                <a16:creationId xmlns:a16="http://schemas.microsoft.com/office/drawing/2014/main" id="{0670175B-1029-4811-1D7F-F6AD652866F3}"/>
              </a:ext>
            </a:extLst>
          </p:cNvPr>
          <p:cNvSpPr txBox="1"/>
          <p:nvPr/>
        </p:nvSpPr>
        <p:spPr>
          <a:xfrm>
            <a:off x="169224" y="6642100"/>
            <a:ext cx="1846739" cy="923330"/>
          </a:xfrm>
          <a:prstGeom prst="rect">
            <a:avLst/>
          </a:prstGeom>
          <a:noFill/>
        </p:spPr>
        <p:txBody>
          <a:bodyPr wrap="square" rtlCol="0">
            <a:spAutoFit/>
          </a:bodyPr>
          <a:lstStyle/>
          <a:p>
            <a:r>
              <a:rPr lang="fr-FR" i="1" dirty="0">
                <a:solidFill>
                  <a:srgbClr val="303030"/>
                </a:solidFill>
                <a:latin typeface="Jupiter Mission" pitchFamily="2" charset="0"/>
              </a:rPr>
              <a:t>LES GRANDS AXES</a:t>
            </a:r>
          </a:p>
        </p:txBody>
      </p:sp>
      <p:sp>
        <p:nvSpPr>
          <p:cNvPr id="15" name="object 46">
            <a:extLst>
              <a:ext uri="{FF2B5EF4-FFF2-40B4-BE49-F238E27FC236}">
                <a16:creationId xmlns:a16="http://schemas.microsoft.com/office/drawing/2014/main" id="{BDC88524-877F-D98B-67FC-AE7E77FD55ED}"/>
              </a:ext>
            </a:extLst>
          </p:cNvPr>
          <p:cNvSpPr txBox="1"/>
          <p:nvPr/>
        </p:nvSpPr>
        <p:spPr>
          <a:xfrm>
            <a:off x="2347565" y="6489700"/>
            <a:ext cx="5099424" cy="1247136"/>
          </a:xfrm>
          <a:prstGeom prst="rect">
            <a:avLst/>
          </a:prstGeom>
        </p:spPr>
        <p:txBody>
          <a:bodyPr vert="horz" wrap="square" lIns="0" tIns="12700" rIns="0" bIns="0" rtlCol="0">
            <a:spAutoFit/>
          </a:bodyPr>
          <a:lstStyle/>
          <a:p>
            <a:pPr marL="171450" indent="-171450">
              <a:lnSpc>
                <a:spcPct val="150000"/>
              </a:lnSpc>
              <a:buFont typeface="Arial" panose="020B0604020202020204" pitchFamily="34" charset="0"/>
              <a:buChar char="•"/>
            </a:pPr>
            <a:r>
              <a:rPr lang="fr-FR" sz="1100" dirty="0"/>
              <a:t>Comprendre le PPS et son positionnement face au PPF et au </a:t>
            </a:r>
            <a:r>
              <a:rPr lang="fr-FR" sz="1100" dirty="0" err="1"/>
              <a:t>covering</a:t>
            </a:r>
            <a:endParaRPr lang="fr-FR" sz="1100" dirty="0"/>
          </a:p>
          <a:p>
            <a:pPr marL="171450" indent="-171450">
              <a:lnSpc>
                <a:spcPct val="150000"/>
              </a:lnSpc>
              <a:buFont typeface="Arial" panose="020B0604020202020204" pitchFamily="34" charset="0"/>
              <a:buChar char="•"/>
            </a:pPr>
            <a:r>
              <a:rPr lang="fr-FR" sz="1100" dirty="0"/>
              <a:t>Préparer correctement les supports avant pulvérisation</a:t>
            </a:r>
          </a:p>
          <a:p>
            <a:pPr marL="171450" indent="-171450">
              <a:lnSpc>
                <a:spcPct val="150000"/>
              </a:lnSpc>
              <a:buFont typeface="Arial" panose="020B0604020202020204" pitchFamily="34" charset="0"/>
              <a:buChar char="•"/>
            </a:pPr>
            <a:r>
              <a:rPr lang="fr-FR" sz="1100" dirty="0"/>
              <a:t>Appliquer un PPS de manière maîtrisée et reproductible</a:t>
            </a:r>
          </a:p>
          <a:p>
            <a:pPr marL="171450" indent="-171450">
              <a:lnSpc>
                <a:spcPct val="150000"/>
              </a:lnSpc>
              <a:buFont typeface="Arial" panose="020B0604020202020204" pitchFamily="34" charset="0"/>
              <a:buChar char="•"/>
            </a:pPr>
            <a:r>
              <a:rPr lang="fr-FR" sz="1100" dirty="0"/>
              <a:t>Choisir et appliquer le vernis adapté au rendu recherché</a:t>
            </a:r>
          </a:p>
          <a:p>
            <a:pPr marL="171450" indent="-171450">
              <a:lnSpc>
                <a:spcPct val="150000"/>
              </a:lnSpc>
              <a:buFont typeface="Arial" panose="020B0604020202020204" pitchFamily="34" charset="0"/>
              <a:buChar char="•"/>
            </a:pPr>
            <a:r>
              <a:rPr lang="fr-FR" sz="1100" dirty="0"/>
              <a:t>Corriger, reprendre et finaliser une surface PPS</a:t>
            </a:r>
            <a:endParaRPr lang="fr-FR" sz="1100" dirty="0">
              <a:solidFill>
                <a:srgbClr val="303030"/>
              </a:solidFill>
              <a:latin typeface="Aeonik" panose="02010503030300000000" pitchFamily="2" charset="0"/>
              <a:ea typeface="Calibri" panose="020F0502020204030204" pitchFamily="34" charset="0"/>
            </a:endParaRPr>
          </a:p>
        </p:txBody>
      </p:sp>
      <p:sp>
        <p:nvSpPr>
          <p:cNvPr id="16" name="Rectangle 15">
            <a:extLst>
              <a:ext uri="{FF2B5EF4-FFF2-40B4-BE49-F238E27FC236}">
                <a16:creationId xmlns:a16="http://schemas.microsoft.com/office/drawing/2014/main" id="{E564F149-2020-C6D9-54ED-0F9BEC167724}"/>
              </a:ext>
            </a:extLst>
          </p:cNvPr>
          <p:cNvSpPr/>
          <p:nvPr/>
        </p:nvSpPr>
        <p:spPr>
          <a:xfrm>
            <a:off x="-2066" y="8058368"/>
            <a:ext cx="7556500" cy="2091209"/>
          </a:xfrm>
          <a:prstGeom prst="rect">
            <a:avLst/>
          </a:prstGeom>
          <a:solidFill>
            <a:srgbClr val="24ABE3">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bject 46">
            <a:extLst>
              <a:ext uri="{FF2B5EF4-FFF2-40B4-BE49-F238E27FC236}">
                <a16:creationId xmlns:a16="http://schemas.microsoft.com/office/drawing/2014/main" id="{3D4BA39E-029D-78C3-49BD-6173C6C4673C}"/>
              </a:ext>
            </a:extLst>
          </p:cNvPr>
          <p:cNvSpPr txBox="1"/>
          <p:nvPr/>
        </p:nvSpPr>
        <p:spPr>
          <a:xfrm>
            <a:off x="2363218" y="8470900"/>
            <a:ext cx="5099424" cy="1247136"/>
          </a:xfrm>
          <a:prstGeom prst="rect">
            <a:avLst/>
          </a:prstGeom>
        </p:spPr>
        <p:txBody>
          <a:bodyPr vert="horz" wrap="square" lIns="0" tIns="12700" rIns="0" bIns="0" rtlCol="0">
            <a:spAutoFit/>
          </a:bodyPr>
          <a:lstStyle/>
          <a:p>
            <a:pPr marL="171450" indent="-171450">
              <a:lnSpc>
                <a:spcPct val="150000"/>
              </a:lnSpc>
              <a:buFont typeface="Arial" panose="020B0604020202020204" pitchFamily="34" charset="0"/>
              <a:buChar char="•"/>
            </a:pPr>
            <a:r>
              <a:rPr lang="fr-FR" sz="1100" dirty="0">
                <a:solidFill>
                  <a:srgbClr val="303030"/>
                </a:solidFill>
                <a:effectLst/>
                <a:latin typeface="Aeonik" panose="02010503030300000000" pitchFamily="2" charset="0"/>
                <a:ea typeface="Calibri" panose="020F0502020204030204" pitchFamily="34" charset="0"/>
              </a:rPr>
              <a:t>Formation centrée sur la pratique et les gestes réels en atelier</a:t>
            </a:r>
          </a:p>
          <a:p>
            <a:pPr marL="171450" indent="-171450">
              <a:lnSpc>
                <a:spcPct val="150000"/>
              </a:lnSpc>
              <a:buFont typeface="Arial" panose="020B0604020202020204" pitchFamily="34" charset="0"/>
              <a:buChar char="•"/>
            </a:pPr>
            <a:r>
              <a:rPr lang="fr-FR" sz="1100" dirty="0">
                <a:solidFill>
                  <a:srgbClr val="303030"/>
                </a:solidFill>
                <a:effectLst/>
                <a:latin typeface="Aeonik" panose="02010503030300000000" pitchFamily="2" charset="0"/>
                <a:ea typeface="Calibri" panose="020F0502020204030204" pitchFamily="34" charset="0"/>
              </a:rPr>
              <a:t>Process PPS structuré et reproductible</a:t>
            </a:r>
          </a:p>
          <a:p>
            <a:pPr marL="171450" indent="-171450">
              <a:lnSpc>
                <a:spcPct val="150000"/>
              </a:lnSpc>
              <a:buFont typeface="Arial" panose="020B0604020202020204" pitchFamily="34" charset="0"/>
              <a:buChar char="•"/>
            </a:pPr>
            <a:r>
              <a:rPr lang="fr-FR" sz="1100" dirty="0">
                <a:solidFill>
                  <a:srgbClr val="303030"/>
                </a:solidFill>
                <a:effectLst/>
                <a:latin typeface="Aeonik" panose="02010503030300000000" pitchFamily="2" charset="0"/>
                <a:ea typeface="Calibri" panose="020F0502020204030204" pitchFamily="34" charset="0"/>
              </a:rPr>
              <a:t>Compréhension claire des différences PPS / PPF / </a:t>
            </a:r>
            <a:r>
              <a:rPr lang="fr-FR" sz="1100" dirty="0" err="1">
                <a:solidFill>
                  <a:srgbClr val="303030"/>
                </a:solidFill>
                <a:effectLst/>
                <a:latin typeface="Aeonik" panose="02010503030300000000" pitchFamily="2" charset="0"/>
                <a:ea typeface="Calibri" panose="020F0502020204030204" pitchFamily="34" charset="0"/>
              </a:rPr>
              <a:t>covering</a:t>
            </a:r>
            <a:endParaRPr lang="fr-FR" sz="1100" dirty="0">
              <a:solidFill>
                <a:srgbClr val="303030"/>
              </a:solidFill>
              <a:effectLst/>
              <a:latin typeface="Aeonik" panose="02010503030300000000" pitchFamily="2" charset="0"/>
              <a:ea typeface="Calibri" panose="020F0502020204030204" pitchFamily="34" charset="0"/>
            </a:endParaRPr>
          </a:p>
          <a:p>
            <a:pPr marL="171450" indent="-171450">
              <a:lnSpc>
                <a:spcPct val="150000"/>
              </a:lnSpc>
              <a:buFont typeface="Arial" panose="020B0604020202020204" pitchFamily="34" charset="0"/>
              <a:buChar char="•"/>
            </a:pPr>
            <a:r>
              <a:rPr lang="fr-FR" sz="1100" dirty="0">
                <a:solidFill>
                  <a:srgbClr val="303030"/>
                </a:solidFill>
                <a:effectLst/>
                <a:latin typeface="Aeonik" panose="02010503030300000000" pitchFamily="2" charset="0"/>
                <a:ea typeface="Calibri" panose="020F0502020204030204" pitchFamily="34" charset="0"/>
              </a:rPr>
              <a:t>Apprentissage des finitions et corrections professionnelles</a:t>
            </a:r>
          </a:p>
          <a:p>
            <a:pPr marL="171450" indent="-171450">
              <a:lnSpc>
                <a:spcPct val="150000"/>
              </a:lnSpc>
              <a:buFont typeface="Arial" panose="020B0604020202020204" pitchFamily="34" charset="0"/>
              <a:buChar char="•"/>
            </a:pPr>
            <a:r>
              <a:rPr lang="fr-FR" sz="1100" dirty="0">
                <a:solidFill>
                  <a:srgbClr val="303030"/>
                </a:solidFill>
                <a:effectLst/>
                <a:latin typeface="Aeonik" panose="02010503030300000000" pitchFamily="2" charset="0"/>
                <a:ea typeface="Calibri" panose="020F0502020204030204" pitchFamily="34" charset="0"/>
              </a:rPr>
              <a:t>Vision marché et économique pour une intégration rentable du PPS</a:t>
            </a:r>
            <a:endParaRPr lang="fr-FR" sz="1100" dirty="0">
              <a:solidFill>
                <a:srgbClr val="303030"/>
              </a:solidFill>
              <a:latin typeface="Aeonik" panose="02010503030300000000" pitchFamily="2" charset="0"/>
            </a:endParaRPr>
          </a:p>
        </p:txBody>
      </p:sp>
      <p:sp>
        <p:nvSpPr>
          <p:cNvPr id="21" name="ZoneTexte 20">
            <a:extLst>
              <a:ext uri="{FF2B5EF4-FFF2-40B4-BE49-F238E27FC236}">
                <a16:creationId xmlns:a16="http://schemas.microsoft.com/office/drawing/2014/main" id="{45EE7DE5-4C03-300E-D38A-B902E9B8A855}"/>
              </a:ext>
            </a:extLst>
          </p:cNvPr>
          <p:cNvSpPr txBox="1"/>
          <p:nvPr/>
        </p:nvSpPr>
        <p:spPr>
          <a:xfrm>
            <a:off x="169224" y="8663275"/>
            <a:ext cx="2085026" cy="784830"/>
          </a:xfrm>
          <a:prstGeom prst="rect">
            <a:avLst/>
          </a:prstGeom>
          <a:noFill/>
        </p:spPr>
        <p:txBody>
          <a:bodyPr wrap="square" rtlCol="0">
            <a:spAutoFit/>
          </a:bodyPr>
          <a:lstStyle/>
          <a:p>
            <a:r>
              <a:rPr lang="fr-FR" sz="1500" i="1" dirty="0">
                <a:solidFill>
                  <a:srgbClr val="303030"/>
                </a:solidFill>
                <a:latin typeface="Jupiter Mission" pitchFamily="2" charset="0"/>
              </a:rPr>
              <a:t>POURQUOI CHOISIR CETTE FORMATION ?</a:t>
            </a:r>
          </a:p>
        </p:txBody>
      </p:sp>
      <p:sp>
        <p:nvSpPr>
          <p:cNvPr id="27" name="object 32">
            <a:extLst>
              <a:ext uri="{FF2B5EF4-FFF2-40B4-BE49-F238E27FC236}">
                <a16:creationId xmlns:a16="http://schemas.microsoft.com/office/drawing/2014/main" id="{4377DC92-9520-74B6-EE77-996FDD738338}"/>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0" name="object 62">
            <a:extLst>
              <a:ext uri="{FF2B5EF4-FFF2-40B4-BE49-F238E27FC236}">
                <a16:creationId xmlns:a16="http://schemas.microsoft.com/office/drawing/2014/main" id="{7CF53535-CB7D-BC59-6E5D-D362E6FF31CA}"/>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a:t>
            </a:r>
            <a:r>
              <a:rPr lang="fr-FR" sz="1200" spc="200">
                <a:solidFill>
                  <a:srgbClr val="303030"/>
                </a:solidFill>
                <a:latin typeface="Aeonik" panose="02010503030300000000" pitchFamily="2" charset="0"/>
                <a:cs typeface="Trebuchet MS"/>
              </a:rPr>
              <a:t>2 jours </a:t>
            </a:r>
            <a:r>
              <a:rPr lang="fr-FR" sz="1200" spc="200" dirty="0">
                <a:solidFill>
                  <a:srgbClr val="303030"/>
                </a:solidFill>
                <a:latin typeface="Aeonik" panose="02010503030300000000" pitchFamily="2" charset="0"/>
                <a:cs typeface="Trebuchet MS"/>
              </a:rPr>
              <a:t>(14h)</a:t>
            </a:r>
            <a:endParaRPr sz="1200" spc="200" dirty="0">
              <a:solidFill>
                <a:srgbClr val="303030"/>
              </a:solidFill>
              <a:latin typeface="Aeonik" panose="02010503030300000000" pitchFamily="2" charset="0"/>
              <a:cs typeface="Calibri"/>
            </a:endParaRPr>
          </a:p>
        </p:txBody>
      </p:sp>
      <p:sp>
        <p:nvSpPr>
          <p:cNvPr id="11" name="object 32">
            <a:extLst>
              <a:ext uri="{FF2B5EF4-FFF2-40B4-BE49-F238E27FC236}">
                <a16:creationId xmlns:a16="http://schemas.microsoft.com/office/drawing/2014/main" id="{44DE4D7B-298C-62CB-AE83-BE0417CA5B83}"/>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274698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3BB278-D43D-047B-46A8-872225E8FD20}"/>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D8191F26-1206-C6F7-87E9-D1D28A0A3F9B}"/>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apèze 23">
            <a:extLst>
              <a:ext uri="{FF2B5EF4-FFF2-40B4-BE49-F238E27FC236}">
                <a16:creationId xmlns:a16="http://schemas.microsoft.com/office/drawing/2014/main" id="{D20994D6-9188-E2CB-5096-4B58D1EE7FB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3FE5C3D-194E-649E-3D09-A10F6A3BE0C8}"/>
              </a:ext>
            </a:extLst>
          </p:cNvPr>
          <p:cNvSpPr/>
          <p:nvPr/>
        </p:nvSpPr>
        <p:spPr>
          <a:xfrm>
            <a:off x="-31750" y="10147300"/>
            <a:ext cx="758825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F005DC8F-6FD5-29FA-2CB3-149CAFA8C8B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D45BE8B-6063-3B83-A4E4-B7A6DA93CD19}"/>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CED417AC-1A22-0290-DC82-D38AF6787860}"/>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79BABF0B-B227-780C-FC45-2A3F9F61050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3</a:t>
            </a:fld>
            <a:r>
              <a:rPr lang="fr-FR" spc="-80" dirty="0"/>
              <a:t> </a:t>
            </a:r>
            <a:r>
              <a:rPr lang="fr-FR" dirty="0"/>
              <a:t>/</a:t>
            </a:r>
          </a:p>
        </p:txBody>
      </p:sp>
      <p:sp>
        <p:nvSpPr>
          <p:cNvPr id="46" name="object 46"/>
          <p:cNvSpPr txBox="1"/>
          <p:nvPr/>
        </p:nvSpPr>
        <p:spPr>
          <a:xfrm>
            <a:off x="329466" y="3664164"/>
            <a:ext cx="6992461" cy="5183470"/>
          </a:xfrm>
          <a:prstGeom prst="rect">
            <a:avLst/>
          </a:prstGeom>
        </p:spPr>
        <p:txBody>
          <a:bodyPr vert="horz" wrap="square" lIns="0" tIns="12700" rIns="0" bIns="0" rtlCol="0">
            <a:spAutoFit/>
          </a:bodyPr>
          <a:lstStyle/>
          <a:p>
            <a:pPr algn="ctr"/>
            <a:r>
              <a:rPr lang="fr-FR" sz="1400" b="1" dirty="0"/>
              <a:t>MODULE 1 – COMPRENDRE LE PPS ET SON MARCHÉ</a:t>
            </a:r>
          </a:p>
          <a:p>
            <a:r>
              <a:rPr lang="fr-FR" sz="1400" b="1" dirty="0"/>
              <a:t>Objectif : </a:t>
            </a:r>
            <a:r>
              <a:rPr lang="fr-FR" sz="1400" dirty="0"/>
              <a:t>Comprendre ce qu’est le PPS, ses avantages techniques et son positionnement par rapport au PPF et au </a:t>
            </a:r>
            <a:r>
              <a:rPr lang="fr-FR" sz="1400" dirty="0" err="1"/>
              <a:t>covering</a:t>
            </a:r>
            <a:r>
              <a:rPr lang="fr-FR" sz="1400" dirty="0"/>
              <a:t>.</a:t>
            </a:r>
            <a:br>
              <a:rPr lang="fr-FR" sz="1400" dirty="0"/>
            </a:br>
            <a:br>
              <a:rPr lang="fr-FR" sz="1400" dirty="0"/>
            </a:br>
            <a:r>
              <a:rPr lang="fr-FR" sz="1400" b="1" dirty="0"/>
              <a:t>Contenu : </a:t>
            </a:r>
          </a:p>
          <a:p>
            <a:pPr marL="285750" indent="-285750">
              <a:buFont typeface="Arial" panose="020B0604020202020204" pitchFamily="34" charset="0"/>
              <a:buChar char="•"/>
            </a:pPr>
            <a:r>
              <a:rPr lang="fr-FR" sz="1400" dirty="0"/>
              <a:t>Définition du PPS (PPF pulvérisable)</a:t>
            </a:r>
          </a:p>
          <a:p>
            <a:pPr marL="285750" indent="-285750">
              <a:buFont typeface="Arial" panose="020B0604020202020204" pitchFamily="34" charset="0"/>
              <a:buChar char="•"/>
            </a:pPr>
            <a:r>
              <a:rPr lang="fr-FR" sz="1400" dirty="0"/>
              <a:t>Différences techniques PPS / PPF / </a:t>
            </a:r>
            <a:r>
              <a:rPr lang="fr-FR" sz="1400" dirty="0" err="1"/>
              <a:t>covering</a:t>
            </a:r>
            <a:endParaRPr lang="fr-FR" sz="1400" dirty="0"/>
          </a:p>
          <a:p>
            <a:pPr marL="285750" indent="-285750">
              <a:buFont typeface="Arial" panose="020B0604020202020204" pitchFamily="34" charset="0"/>
              <a:buChar char="•"/>
            </a:pPr>
            <a:r>
              <a:rPr lang="fr-FR" sz="1400" dirty="0"/>
              <a:t>Épaisseurs, rendu, protection et durabilité</a:t>
            </a:r>
          </a:p>
          <a:p>
            <a:pPr marL="285750" indent="-285750">
              <a:buFont typeface="Arial" panose="020B0604020202020204" pitchFamily="34" charset="0"/>
              <a:buChar char="•"/>
            </a:pPr>
            <a:r>
              <a:rPr lang="fr-FR" sz="1400" dirty="0"/>
              <a:t>Avantages et limites du PPS</a:t>
            </a:r>
          </a:p>
          <a:p>
            <a:pPr marL="285750" indent="-285750">
              <a:buFont typeface="Arial" panose="020B0604020202020204" pitchFamily="34" charset="0"/>
              <a:buChar char="•"/>
            </a:pPr>
            <a:r>
              <a:rPr lang="fr-FR" sz="1400" dirty="0"/>
              <a:t>Positionnement marché et attentes clients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algn="ctr"/>
            <a:r>
              <a:rPr lang="fr-FR" sz="1400" b="1" dirty="0"/>
              <a:t>MODULE 2 – PRÉPARATION DES SUPPORTS</a:t>
            </a:r>
          </a:p>
          <a:p>
            <a:r>
              <a:rPr lang="fr-FR" sz="1400" b="1" dirty="0"/>
              <a:t>Objectif : </a:t>
            </a:r>
            <a:r>
              <a:rPr lang="fr-FR" sz="1400" dirty="0"/>
              <a:t>Savoir préparer un support conforme aux exigences du PPS pour garantir adhérence, finition et durabilité.</a:t>
            </a:r>
          </a:p>
          <a:p>
            <a:endParaRPr lang="fr-FR" sz="1400" dirty="0"/>
          </a:p>
          <a:p>
            <a:r>
              <a:rPr lang="fr-FR" sz="1400" b="1" dirty="0"/>
              <a:t>Contenu : </a:t>
            </a:r>
          </a:p>
          <a:p>
            <a:pPr marL="285750" indent="-285750">
              <a:buFont typeface="Arial" panose="020B0604020202020204" pitchFamily="34" charset="0"/>
              <a:buChar char="•"/>
            </a:pPr>
            <a:r>
              <a:rPr lang="fr-FR" sz="1400" dirty="0"/>
              <a:t>Nettoyage initial du véhicule</a:t>
            </a:r>
          </a:p>
          <a:p>
            <a:pPr marL="285750" indent="-285750">
              <a:buFont typeface="Arial" panose="020B0604020202020204" pitchFamily="34" charset="0"/>
              <a:buChar char="•"/>
            </a:pPr>
            <a:r>
              <a:rPr lang="fr-FR" sz="1400" dirty="0"/>
              <a:t>Décontamination chimique et mécanique</a:t>
            </a:r>
          </a:p>
          <a:p>
            <a:pPr marL="285750" indent="-285750">
              <a:buFont typeface="Arial" panose="020B0604020202020204" pitchFamily="34" charset="0"/>
              <a:buChar char="•"/>
            </a:pPr>
            <a:r>
              <a:rPr lang="fr-FR" sz="1400" dirty="0"/>
              <a:t>Masquage des zones sensibles</a:t>
            </a:r>
          </a:p>
          <a:p>
            <a:pPr marL="285750" indent="-285750">
              <a:buFont typeface="Arial" panose="020B0604020202020204" pitchFamily="34" charset="0"/>
              <a:buChar char="•"/>
            </a:pPr>
            <a:r>
              <a:rPr lang="fr-FR" sz="1400" dirty="0"/>
              <a:t>Lustrage de préparation selon l’état du support</a:t>
            </a:r>
          </a:p>
          <a:p>
            <a:pPr marL="285750" indent="-285750">
              <a:buFont typeface="Arial" panose="020B0604020202020204" pitchFamily="34" charset="0"/>
              <a:buChar char="•"/>
            </a:pPr>
            <a:r>
              <a:rPr lang="fr-FR" sz="1400" dirty="0"/>
              <a:t>Dégraissage final et contrôle de surface</a:t>
            </a:r>
          </a:p>
        </p:txBody>
      </p:sp>
      <p:sp>
        <p:nvSpPr>
          <p:cNvPr id="16" name="ZoneTexte 15">
            <a:extLst>
              <a:ext uri="{FF2B5EF4-FFF2-40B4-BE49-F238E27FC236}">
                <a16:creationId xmlns:a16="http://schemas.microsoft.com/office/drawing/2014/main" id="{7E036934-F1C3-69F4-C949-776C928B818E}"/>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OBJECTIFS</a:t>
            </a:r>
          </a:p>
        </p:txBody>
      </p:sp>
      <p:sp>
        <p:nvSpPr>
          <p:cNvPr id="6" name="object 32">
            <a:extLst>
              <a:ext uri="{FF2B5EF4-FFF2-40B4-BE49-F238E27FC236}">
                <a16:creationId xmlns:a16="http://schemas.microsoft.com/office/drawing/2014/main" id="{EB161029-49C0-920D-34A9-9834C5F73721}"/>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8" name="object 62">
            <a:extLst>
              <a:ext uri="{FF2B5EF4-FFF2-40B4-BE49-F238E27FC236}">
                <a16:creationId xmlns:a16="http://schemas.microsoft.com/office/drawing/2014/main" id="{6FAE3D87-4347-EFBB-E470-4618EDCEC6B2}"/>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23" name="object 32">
            <a:extLst>
              <a:ext uri="{FF2B5EF4-FFF2-40B4-BE49-F238E27FC236}">
                <a16:creationId xmlns:a16="http://schemas.microsoft.com/office/drawing/2014/main" id="{74DD061B-478D-05CE-ABFD-2D4981C38A31}"/>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26" name="object 32">
            <a:extLst>
              <a:ext uri="{FF2B5EF4-FFF2-40B4-BE49-F238E27FC236}">
                <a16:creationId xmlns:a16="http://schemas.microsoft.com/office/drawing/2014/main" id="{0B952BA6-C4F3-8107-5CC1-A01BD65CE4CD}"/>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18593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3BB278-D43D-047B-46A8-872225E8FD20}"/>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D8191F26-1206-C6F7-87E9-D1D28A0A3F9B}"/>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apèze 23">
            <a:extLst>
              <a:ext uri="{FF2B5EF4-FFF2-40B4-BE49-F238E27FC236}">
                <a16:creationId xmlns:a16="http://schemas.microsoft.com/office/drawing/2014/main" id="{D20994D6-9188-E2CB-5096-4B58D1EE7FB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3FE5C3D-194E-649E-3D09-A10F6A3BE0C8}"/>
              </a:ext>
            </a:extLst>
          </p:cNvPr>
          <p:cNvSpPr/>
          <p:nvPr/>
        </p:nvSpPr>
        <p:spPr>
          <a:xfrm>
            <a:off x="-31750" y="10147300"/>
            <a:ext cx="758825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F005DC8F-6FD5-29FA-2CB3-149CAFA8C8B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D45BE8B-6063-3B83-A4E4-B7A6DA93CD19}"/>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CED417AC-1A22-0290-DC82-D38AF6787860}"/>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79BABF0B-B227-780C-FC45-2A3F9F61050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4</a:t>
            </a:fld>
            <a:r>
              <a:rPr lang="fr-FR" spc="-80" dirty="0"/>
              <a:t> </a:t>
            </a:r>
            <a:r>
              <a:rPr lang="fr-FR" dirty="0"/>
              <a:t>/</a:t>
            </a:r>
          </a:p>
        </p:txBody>
      </p:sp>
      <p:sp>
        <p:nvSpPr>
          <p:cNvPr id="46" name="object 46"/>
          <p:cNvSpPr txBox="1"/>
          <p:nvPr/>
        </p:nvSpPr>
        <p:spPr>
          <a:xfrm>
            <a:off x="361216" y="3349905"/>
            <a:ext cx="6992461" cy="6045245"/>
          </a:xfrm>
          <a:prstGeom prst="rect">
            <a:avLst/>
          </a:prstGeom>
        </p:spPr>
        <p:txBody>
          <a:bodyPr vert="horz" wrap="square" lIns="0" tIns="12700" rIns="0" bIns="0" rtlCol="0">
            <a:spAutoFit/>
          </a:bodyPr>
          <a:lstStyle/>
          <a:p>
            <a:pPr algn="ctr"/>
            <a:r>
              <a:rPr lang="fr-FR" sz="1400" b="1" dirty="0"/>
              <a:t>MODULE 3 – APPLICATION DU PPS PAR PULVÉRISATION</a:t>
            </a:r>
          </a:p>
          <a:p>
            <a:r>
              <a:rPr lang="fr-FR" sz="1400" b="1" dirty="0"/>
              <a:t>Objectif :</a:t>
            </a:r>
            <a:r>
              <a:rPr lang="fr-FR" sz="1400" dirty="0"/>
              <a:t> Maîtriser la pulvérisation du PPS dans le respect des paramètres techniques.</a:t>
            </a:r>
          </a:p>
          <a:p>
            <a:r>
              <a:rPr lang="fr-FR" sz="1400" b="1" dirty="0"/>
              <a:t>Contenu :</a:t>
            </a:r>
          </a:p>
          <a:p>
            <a:pPr marL="285750" indent="-285750">
              <a:buFont typeface="Arial" panose="020B0604020202020204" pitchFamily="34" charset="0"/>
              <a:buChar char="•"/>
            </a:pPr>
            <a:r>
              <a:rPr lang="fr-FR" sz="1400" dirty="0"/>
              <a:t>Présentation du matériel de pulvérisation</a:t>
            </a:r>
          </a:p>
          <a:p>
            <a:pPr marL="285750" indent="-285750">
              <a:buFont typeface="Arial" panose="020B0604020202020204" pitchFamily="34" charset="0"/>
              <a:buChar char="•"/>
            </a:pPr>
            <a:r>
              <a:rPr lang="fr-FR" sz="1400" dirty="0"/>
              <a:t>Réglages pistolet et buses</a:t>
            </a:r>
          </a:p>
          <a:p>
            <a:pPr marL="285750" indent="-285750">
              <a:buFont typeface="Arial" panose="020B0604020202020204" pitchFamily="34" charset="0"/>
              <a:buChar char="•"/>
            </a:pPr>
            <a:r>
              <a:rPr lang="fr-FR" sz="1400" dirty="0"/>
              <a:t>Conditions d’application (température, environnement)</a:t>
            </a:r>
          </a:p>
          <a:p>
            <a:pPr marL="285750" indent="-285750">
              <a:buFont typeface="Arial" panose="020B0604020202020204" pitchFamily="34" charset="0"/>
              <a:buChar char="•"/>
            </a:pPr>
            <a:r>
              <a:rPr lang="fr-FR" sz="1400" dirty="0"/>
              <a:t>Application du PPS en couches successives</a:t>
            </a:r>
          </a:p>
          <a:p>
            <a:pPr marL="285750" indent="-285750">
              <a:buFont typeface="Arial" panose="020B0604020202020204" pitchFamily="34" charset="0"/>
              <a:buChar char="•"/>
            </a:pPr>
            <a:r>
              <a:rPr lang="fr-FR" sz="1400" dirty="0"/>
              <a:t>Gestion de la ventilation entre couches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algn="ctr"/>
            <a:r>
              <a:rPr lang="fr-FR" sz="1400" b="1" dirty="0"/>
              <a:t>MODULE 4 – VERNIS ET RENDUS</a:t>
            </a:r>
          </a:p>
          <a:p>
            <a:r>
              <a:rPr lang="fr-FR" sz="1400" b="1" dirty="0"/>
              <a:t>Objectif : </a:t>
            </a:r>
            <a:r>
              <a:rPr lang="fr-FR" sz="1400" dirty="0"/>
              <a:t>Choisir et appliquer le vernis adapté au rendu final souhaité.</a:t>
            </a:r>
          </a:p>
          <a:p>
            <a:r>
              <a:rPr lang="fr-FR" sz="1400" b="1" dirty="0"/>
              <a:t>Contenu :</a:t>
            </a:r>
            <a:r>
              <a:rPr lang="fr-FR" sz="1400" dirty="0"/>
              <a:t> </a:t>
            </a:r>
          </a:p>
          <a:p>
            <a:pPr marL="285750" indent="-285750">
              <a:buFont typeface="Arial" panose="020B0604020202020204" pitchFamily="34" charset="0"/>
              <a:buChar char="•"/>
            </a:pPr>
            <a:r>
              <a:rPr lang="fr-FR" sz="1400" dirty="0"/>
              <a:t>Présentation du vernis</a:t>
            </a:r>
          </a:p>
          <a:p>
            <a:pPr marL="285750" indent="-285750">
              <a:buFont typeface="Arial" panose="020B0604020202020204" pitchFamily="34" charset="0"/>
              <a:buChar char="•"/>
            </a:pPr>
            <a:r>
              <a:rPr lang="fr-FR" sz="1400" dirty="0"/>
              <a:t>Application du vernis et temps inter-couches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endParaRPr lang="fr-FR" sz="1400" dirty="0"/>
          </a:p>
          <a:p>
            <a:pPr algn="ctr"/>
            <a:r>
              <a:rPr lang="fr-FR" sz="1400" b="1" dirty="0"/>
              <a:t>MODULE 5 – CORRECTIONS, FINITIONS ET REPRISES</a:t>
            </a:r>
          </a:p>
          <a:p>
            <a:r>
              <a:rPr lang="fr-FR" sz="1400" b="1" dirty="0"/>
              <a:t>Objectif : </a:t>
            </a:r>
            <a:r>
              <a:rPr lang="fr-FR" sz="1400" dirty="0"/>
              <a:t>Savoir corriger les défauts et finaliser une surface PPS de manière professionnelle.</a:t>
            </a:r>
          </a:p>
          <a:p>
            <a:r>
              <a:rPr lang="fr-FR" sz="1400" b="1" dirty="0"/>
              <a:t>Contenu : </a:t>
            </a:r>
          </a:p>
          <a:p>
            <a:pPr marL="285750" indent="-285750">
              <a:buFont typeface="Arial" panose="020B0604020202020204" pitchFamily="34" charset="0"/>
              <a:buChar char="•"/>
            </a:pPr>
            <a:r>
              <a:rPr lang="fr-FR" sz="1400" dirty="0"/>
              <a:t>Identification des grains de poussière</a:t>
            </a:r>
          </a:p>
          <a:p>
            <a:pPr marL="285750" indent="-285750">
              <a:buFont typeface="Arial" panose="020B0604020202020204" pitchFamily="34" charset="0"/>
              <a:buChar char="•"/>
            </a:pPr>
            <a:r>
              <a:rPr lang="fr-FR" sz="1400" dirty="0"/>
              <a:t>Retrait des défauts de surface</a:t>
            </a:r>
          </a:p>
          <a:p>
            <a:pPr marL="285750" indent="-285750">
              <a:buFont typeface="Arial" panose="020B0604020202020204" pitchFamily="34" charset="0"/>
              <a:buChar char="•"/>
            </a:pPr>
            <a:r>
              <a:rPr lang="fr-FR" sz="1400" dirty="0"/>
              <a:t>Ponçage manuel et machine</a:t>
            </a:r>
          </a:p>
          <a:p>
            <a:pPr marL="285750" indent="-285750">
              <a:buFont typeface="Arial" panose="020B0604020202020204" pitchFamily="34" charset="0"/>
              <a:buChar char="•"/>
            </a:pPr>
            <a:r>
              <a:rPr lang="fr-FR" sz="1400" dirty="0"/>
              <a:t>Séquences d’abrasifs adaptées</a:t>
            </a:r>
          </a:p>
          <a:p>
            <a:pPr marL="285750" indent="-285750">
              <a:buFont typeface="Arial" panose="020B0604020202020204" pitchFamily="34" charset="0"/>
              <a:buChar char="•"/>
            </a:pPr>
            <a:r>
              <a:rPr lang="fr-FR" sz="1400" dirty="0"/>
              <a:t>Finitions et rendu final</a:t>
            </a:r>
          </a:p>
        </p:txBody>
      </p:sp>
      <p:sp>
        <p:nvSpPr>
          <p:cNvPr id="16" name="ZoneTexte 15">
            <a:extLst>
              <a:ext uri="{FF2B5EF4-FFF2-40B4-BE49-F238E27FC236}">
                <a16:creationId xmlns:a16="http://schemas.microsoft.com/office/drawing/2014/main" id="{7E036934-F1C3-69F4-C949-776C928B818E}"/>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OBJECTIFS</a:t>
            </a:r>
          </a:p>
        </p:txBody>
      </p:sp>
      <p:sp>
        <p:nvSpPr>
          <p:cNvPr id="6" name="object 32">
            <a:extLst>
              <a:ext uri="{FF2B5EF4-FFF2-40B4-BE49-F238E27FC236}">
                <a16:creationId xmlns:a16="http://schemas.microsoft.com/office/drawing/2014/main" id="{EB161029-49C0-920D-34A9-9834C5F73721}"/>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8" name="object 62">
            <a:extLst>
              <a:ext uri="{FF2B5EF4-FFF2-40B4-BE49-F238E27FC236}">
                <a16:creationId xmlns:a16="http://schemas.microsoft.com/office/drawing/2014/main" id="{6FAE3D87-4347-EFBB-E470-4618EDCEC6B2}"/>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23" name="object 32">
            <a:extLst>
              <a:ext uri="{FF2B5EF4-FFF2-40B4-BE49-F238E27FC236}">
                <a16:creationId xmlns:a16="http://schemas.microsoft.com/office/drawing/2014/main" id="{74DD061B-478D-05CE-ABFD-2D4981C38A31}"/>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26" name="object 32">
            <a:extLst>
              <a:ext uri="{FF2B5EF4-FFF2-40B4-BE49-F238E27FC236}">
                <a16:creationId xmlns:a16="http://schemas.microsoft.com/office/drawing/2014/main" id="{0B952BA6-C4F3-8107-5CC1-A01BD65CE4CD}"/>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375899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F0D7-BB7B-D2EC-9712-7AB03E31F16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D1325DE-AF20-C8C7-3280-660A11804E06}"/>
              </a:ext>
            </a:extLst>
          </p:cNvPr>
          <p:cNvPicPr>
            <a:picLocks noChangeAspect="1"/>
          </p:cNvPicPr>
          <p:nvPr/>
        </p:nvPicPr>
        <p:blipFill>
          <a:blip r:embed="rId2"/>
          <a:srcRect/>
          <a:stretch/>
        </p:blipFill>
        <p:spPr>
          <a:xfrm>
            <a:off x="-2066" y="-1"/>
            <a:ext cx="7560000" cy="2357093"/>
          </a:xfrm>
          <a:prstGeom prst="rect">
            <a:avLst/>
          </a:prstGeom>
        </p:spPr>
      </p:pic>
      <p:sp>
        <p:nvSpPr>
          <p:cNvPr id="21" name="Triangle rectangle 20">
            <a:extLst>
              <a:ext uri="{FF2B5EF4-FFF2-40B4-BE49-F238E27FC236}">
                <a16:creationId xmlns:a16="http://schemas.microsoft.com/office/drawing/2014/main" id="{8C561B38-F554-7526-E3A4-64A3C74842C1}"/>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apèze 17">
            <a:extLst>
              <a:ext uri="{FF2B5EF4-FFF2-40B4-BE49-F238E27FC236}">
                <a16:creationId xmlns:a16="http://schemas.microsoft.com/office/drawing/2014/main" id="{6A147D7E-CAEB-9C54-E83D-3A437BAD433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EDF80CC-BFCC-67AF-6248-CFA33EEE6E21}"/>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a:extLst>
              <a:ext uri="{FF2B5EF4-FFF2-40B4-BE49-F238E27FC236}">
                <a16:creationId xmlns:a16="http://schemas.microsoft.com/office/drawing/2014/main" id="{B28E706A-ADD2-2363-4A74-0C92A5F244BE}"/>
              </a:ext>
            </a:extLst>
          </p:cNvPr>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a:extLst>
              <a:ext uri="{FF2B5EF4-FFF2-40B4-BE49-F238E27FC236}">
                <a16:creationId xmlns:a16="http://schemas.microsoft.com/office/drawing/2014/main" id="{DE7FDB42-4F6B-BAF1-B0C7-4DA873CABB29}"/>
              </a:ext>
            </a:extLst>
          </p:cNvPr>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a:extLst>
              <a:ext uri="{FF2B5EF4-FFF2-40B4-BE49-F238E27FC236}">
                <a16:creationId xmlns:a16="http://schemas.microsoft.com/office/drawing/2014/main" id="{CA9B8EAF-956C-CAFE-7102-241E22AEADB4}"/>
              </a:ext>
            </a:extLst>
          </p:cNvPr>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a:extLst>
              <a:ext uri="{FF2B5EF4-FFF2-40B4-BE49-F238E27FC236}">
                <a16:creationId xmlns:a16="http://schemas.microsoft.com/office/drawing/2014/main" id="{5B2E4A72-7905-7733-8EE4-E8BEE7493C56}"/>
              </a:ext>
            </a:extLst>
          </p:cNvPr>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a:extLst>
              <a:ext uri="{FF2B5EF4-FFF2-40B4-BE49-F238E27FC236}">
                <a16:creationId xmlns:a16="http://schemas.microsoft.com/office/drawing/2014/main" id="{FF5878E6-D30F-C8F0-5A1B-4D378A72215D}"/>
              </a:ext>
            </a:extLst>
          </p:cNvPr>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a:extLst>
              <a:ext uri="{FF2B5EF4-FFF2-40B4-BE49-F238E27FC236}">
                <a16:creationId xmlns:a16="http://schemas.microsoft.com/office/drawing/2014/main" id="{9DDCA1D6-F17C-6011-0B71-5FA750FA2568}"/>
              </a:ext>
            </a:extLst>
          </p:cNvPr>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a:extLst>
              <a:ext uri="{FF2B5EF4-FFF2-40B4-BE49-F238E27FC236}">
                <a16:creationId xmlns:a16="http://schemas.microsoft.com/office/drawing/2014/main" id="{6E742FEA-2AF0-4C99-FBA9-6E6E7DC0531E}"/>
              </a:ext>
            </a:extLst>
          </p:cNvPr>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a:extLst>
              <a:ext uri="{FF2B5EF4-FFF2-40B4-BE49-F238E27FC236}">
                <a16:creationId xmlns:a16="http://schemas.microsoft.com/office/drawing/2014/main" id="{C81F6388-EDA3-4881-FB95-7D69DD892C93}"/>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a:extLst>
              <a:ext uri="{FF2B5EF4-FFF2-40B4-BE49-F238E27FC236}">
                <a16:creationId xmlns:a16="http://schemas.microsoft.com/office/drawing/2014/main" id="{9B8DDEFE-E5E4-3201-B7DD-E2BE93F2A50B}"/>
              </a:ext>
            </a:extLst>
          </p:cNvPr>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a:extLst>
              <a:ext uri="{FF2B5EF4-FFF2-40B4-BE49-F238E27FC236}">
                <a16:creationId xmlns:a16="http://schemas.microsoft.com/office/drawing/2014/main" id="{22A2E05D-6F56-0C6C-BC77-D332F04790D8}"/>
              </a:ext>
            </a:extLst>
          </p:cNvPr>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64EB58C2-C322-DEFA-308A-D6F68B9975B4}"/>
              </a:ext>
            </a:extLst>
          </p:cNvPr>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a:extLst>
              <a:ext uri="{FF2B5EF4-FFF2-40B4-BE49-F238E27FC236}">
                <a16:creationId xmlns:a16="http://schemas.microsoft.com/office/drawing/2014/main" id="{67BD8E0B-52B1-2A24-ADC8-70F7E0DA3231}"/>
              </a:ext>
            </a:extLst>
          </p:cNvPr>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48E82FBC-E996-DAC8-0D84-E27EF132D53A}"/>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0C13BC31-3E75-E5EB-1B68-59918C7868D8}"/>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A1F57885-D20C-5772-65E3-EE5459207E15}"/>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2EF8A3E2-CBBA-E782-C939-D9AB5D675F5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5</a:t>
            </a:fld>
            <a:r>
              <a:rPr lang="fr-FR" spc="-80" dirty="0"/>
              <a:t> </a:t>
            </a:r>
            <a:r>
              <a:rPr lang="fr-FR" dirty="0"/>
              <a:t>/</a:t>
            </a:r>
          </a:p>
        </p:txBody>
      </p:sp>
      <p:sp>
        <p:nvSpPr>
          <p:cNvPr id="46" name="object 46">
            <a:extLst>
              <a:ext uri="{FF2B5EF4-FFF2-40B4-BE49-F238E27FC236}">
                <a16:creationId xmlns:a16="http://schemas.microsoft.com/office/drawing/2014/main" id="{32C42CE2-798A-31FC-12A5-7CA09A2106D4}"/>
              </a:ext>
            </a:extLst>
          </p:cNvPr>
          <p:cNvSpPr txBox="1"/>
          <p:nvPr/>
        </p:nvSpPr>
        <p:spPr>
          <a:xfrm>
            <a:off x="290989" y="3435407"/>
            <a:ext cx="6992461" cy="2290371"/>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r>
              <a:rPr kumimoji="0" lang="fr-FR" sz="16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800" b="1" i="0" u="none" strike="noStrike" kern="1200" cap="none" spc="0" normalizeH="0" baseline="0" noProof="0" dirty="0">
                <a:ln>
                  <a:noFill/>
                </a:ln>
                <a:solidFill>
                  <a:srgbClr val="303030"/>
                </a:solidFill>
                <a:effectLst/>
                <a:uLnTx/>
                <a:uFillTx/>
                <a:latin typeface="Aeonik" panose="02010503030300000000" pitchFamily="2" charset="0"/>
                <a:ea typeface="+mn-ea"/>
                <a:cs typeface="+mn-cs"/>
              </a:rPr>
              <a:t>Jour 1</a:t>
            </a:r>
            <a:r>
              <a:rPr kumimoji="0" lang="fr-FR" sz="18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endParaRPr kumimoji="0" lang="fr-FR" sz="10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03030"/>
              </a:solidFill>
              <a:effectLst/>
              <a:uLnTx/>
              <a:uFillTx/>
              <a:latin typeface="Aeonik" panose="02010503030300000000" pitchFamily="2" charset="0"/>
              <a:ea typeface="+mn-ea"/>
              <a:cs typeface="+mn-cs"/>
            </a:endParaRP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Présentation du PPS et du positionnement marché</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Comparatif PPS / PPF / Covering</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Analyse des cas d’usage professionnels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Nettoyage et décontamination du véhicule</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Masquage et protections périphériques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Lustrage de préparation</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Dégraissage final et contrôle du support</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Présentation du matériel et réglages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Première application PPS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Gestion des couches et ventilation</a:t>
            </a:r>
            <a:endParaRPr lang="fr-FR" sz="1200" dirty="0">
              <a:solidFill>
                <a:srgbClr val="303030"/>
              </a:solidFill>
              <a:latin typeface="Aeonik" panose="02010503030300000000" pitchFamily="2" charset="0"/>
            </a:endParaRPr>
          </a:p>
        </p:txBody>
      </p:sp>
      <p:sp>
        <p:nvSpPr>
          <p:cNvPr id="16" name="ZoneTexte 15">
            <a:extLst>
              <a:ext uri="{FF2B5EF4-FFF2-40B4-BE49-F238E27FC236}">
                <a16:creationId xmlns:a16="http://schemas.microsoft.com/office/drawing/2014/main" id="{37C3BF4C-A6EC-4066-19D3-B0CCAA409103}"/>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CONTENU</a:t>
            </a:r>
          </a:p>
        </p:txBody>
      </p:sp>
      <p:sp>
        <p:nvSpPr>
          <p:cNvPr id="5" name="object 32">
            <a:extLst>
              <a:ext uri="{FF2B5EF4-FFF2-40B4-BE49-F238E27FC236}">
                <a16:creationId xmlns:a16="http://schemas.microsoft.com/office/drawing/2014/main" id="{E7A567AC-1632-E8F0-11AA-2C534698627E}"/>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26" name="object 62">
            <a:extLst>
              <a:ext uri="{FF2B5EF4-FFF2-40B4-BE49-F238E27FC236}">
                <a16:creationId xmlns:a16="http://schemas.microsoft.com/office/drawing/2014/main" id="{67A9D4A1-BE91-919E-3AC2-821491D7C1B1}"/>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27" name="object 46">
            <a:extLst>
              <a:ext uri="{FF2B5EF4-FFF2-40B4-BE49-F238E27FC236}">
                <a16:creationId xmlns:a16="http://schemas.microsoft.com/office/drawing/2014/main" id="{A113F68E-1BF9-1B10-CF95-BC0EEA271F3D}"/>
              </a:ext>
            </a:extLst>
          </p:cNvPr>
          <p:cNvSpPr txBox="1"/>
          <p:nvPr/>
        </p:nvSpPr>
        <p:spPr>
          <a:xfrm>
            <a:off x="281703" y="6595531"/>
            <a:ext cx="6992461" cy="2136482"/>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r>
              <a:rPr kumimoji="0" lang="fr-FR" sz="16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800" b="1" i="0" u="none" strike="noStrike" kern="1200" cap="none" spc="0" normalizeH="0" baseline="0" noProof="0" dirty="0">
                <a:ln>
                  <a:noFill/>
                </a:ln>
                <a:solidFill>
                  <a:srgbClr val="303030"/>
                </a:solidFill>
                <a:effectLst/>
                <a:uLnTx/>
                <a:uFillTx/>
                <a:latin typeface="Aeonik" panose="02010503030300000000" pitchFamily="2" charset="0"/>
                <a:ea typeface="+mn-ea"/>
                <a:cs typeface="+mn-cs"/>
              </a:rPr>
              <a:t>Jour </a:t>
            </a:r>
            <a:r>
              <a:rPr lang="fr-FR" b="1" dirty="0">
                <a:solidFill>
                  <a:srgbClr val="303030"/>
                </a:solidFill>
                <a:latin typeface="Aeonik" panose="02010503030300000000" pitchFamily="2" charset="0"/>
              </a:rPr>
              <a:t>2	</a:t>
            </a:r>
            <a:r>
              <a:rPr kumimoji="0" lang="fr-FR" sz="18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endParaRPr kumimoji="0" lang="fr-FR" sz="10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endParaRPr>
          </a:p>
          <a:p>
            <a:pPr marL="171450" lvl="0" indent="-171450" eaLnBrk="0" fontAlgn="base" hangingPunct="0">
              <a:spcBef>
                <a:spcPct val="0"/>
              </a:spcBef>
              <a:spcAft>
                <a:spcPct val="0"/>
              </a:spcAft>
              <a:buFont typeface="Arial" panose="020B0604020202020204" pitchFamily="34" charset="0"/>
              <a:buChar char="•"/>
            </a:pPr>
            <a:endParaRPr lang="fr-FR" altLang="fr-FR" sz="1200" dirty="0">
              <a:solidFill>
                <a:srgbClr val="303030"/>
              </a:solidFill>
              <a:latin typeface="Aeonik" panose="02010503030300000000" pitchFamily="2" charset="0"/>
            </a:endParaRP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Rappel des paramètres d’application</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Suite de l’application PPS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Contrôle de surface avant vernis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Choix du vernis selon le rendu recherché</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Application du vernis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Identification des défauts post-vernis</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Retrait des grains de poussière</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Ponçage à la main et à la machine</a:t>
            </a:r>
          </a:p>
          <a:p>
            <a:pPr marL="171450" lvl="0" indent="-171450" eaLnBrk="0" fontAlgn="base" hangingPunct="0">
              <a:spcBef>
                <a:spcPct val="0"/>
              </a:spcBef>
              <a:spcAft>
                <a:spcPct val="0"/>
              </a:spcAft>
              <a:buFont typeface="Arial" panose="020B0604020202020204" pitchFamily="34" charset="0"/>
              <a:buChar char="•"/>
            </a:pPr>
            <a:r>
              <a:rPr lang="fr-FR" altLang="fr-FR" sz="1200" dirty="0">
                <a:solidFill>
                  <a:srgbClr val="303030"/>
                </a:solidFill>
                <a:latin typeface="Aeonik" panose="02010503030300000000" pitchFamily="2" charset="0"/>
              </a:rPr>
              <a:t>Finitions et contrôle qualité final</a:t>
            </a:r>
            <a:endParaRPr lang="fr-FR" sz="1200" dirty="0">
              <a:solidFill>
                <a:srgbClr val="303030"/>
              </a:solidFill>
              <a:latin typeface="Aeonik" panose="02010503030300000000" pitchFamily="2" charset="0"/>
            </a:endParaRPr>
          </a:p>
        </p:txBody>
      </p:sp>
      <p:sp>
        <p:nvSpPr>
          <p:cNvPr id="6" name="object 32">
            <a:extLst>
              <a:ext uri="{FF2B5EF4-FFF2-40B4-BE49-F238E27FC236}">
                <a16:creationId xmlns:a16="http://schemas.microsoft.com/office/drawing/2014/main" id="{5712B59B-D136-58C3-C19C-81ABADF40B77}"/>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15" name="object 32">
            <a:extLst>
              <a:ext uri="{FF2B5EF4-FFF2-40B4-BE49-F238E27FC236}">
                <a16:creationId xmlns:a16="http://schemas.microsoft.com/office/drawing/2014/main" id="{C4BEC480-10B9-1622-FC6D-201734AAB3E3}"/>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286952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DED1-74E6-2905-04B3-CDBDC497098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C3B527C-7A0A-4AC5-2374-FF03ED80C4ED}"/>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9BD09517-87BA-D9BA-4D66-00ADB0F9C922}"/>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Trapèze 52">
            <a:extLst>
              <a:ext uri="{FF2B5EF4-FFF2-40B4-BE49-F238E27FC236}">
                <a16:creationId xmlns:a16="http://schemas.microsoft.com/office/drawing/2014/main" id="{0886982C-311F-0C0D-C9EF-7953A01C8A9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82507DB-9622-44D2-1989-F5C21B37439C}"/>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48B426D9-C798-0F02-26D5-CF82672C8249}"/>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9932D1B5-829D-1FD2-1EE1-32FC881858B9}"/>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DE459500-97EE-1C74-2944-BDC10C1BBFB3}"/>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207E8E5B-853E-08CA-EF56-9801CEB8B067}"/>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A591E438-0828-B1E1-9AD6-D2140499E2E8}"/>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6</a:t>
            </a:fld>
            <a:r>
              <a:rPr lang="fr-FR" spc="-80" dirty="0"/>
              <a:t> </a:t>
            </a:r>
            <a:r>
              <a:rPr lang="fr-FR" dirty="0"/>
              <a:t>/</a:t>
            </a:r>
          </a:p>
        </p:txBody>
      </p:sp>
      <p:sp>
        <p:nvSpPr>
          <p:cNvPr id="5" name="ZoneTexte 4">
            <a:extLst>
              <a:ext uri="{FF2B5EF4-FFF2-40B4-BE49-F238E27FC236}">
                <a16:creationId xmlns:a16="http://schemas.microsoft.com/office/drawing/2014/main" id="{63F07101-D13C-C6BF-D51F-1B899A833B87}"/>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MODALITÉS</a:t>
            </a:r>
          </a:p>
        </p:txBody>
      </p:sp>
      <p:sp>
        <p:nvSpPr>
          <p:cNvPr id="43" name="object 46">
            <a:extLst>
              <a:ext uri="{FF2B5EF4-FFF2-40B4-BE49-F238E27FC236}">
                <a16:creationId xmlns:a16="http://schemas.microsoft.com/office/drawing/2014/main" id="{39A65F88-E143-E3A0-D9A6-80236D48745B}"/>
              </a:ext>
            </a:extLst>
          </p:cNvPr>
          <p:cNvSpPr txBox="1"/>
          <p:nvPr/>
        </p:nvSpPr>
        <p:spPr>
          <a:xfrm>
            <a:off x="361216" y="3529281"/>
            <a:ext cx="6992461" cy="3644587"/>
          </a:xfrm>
          <a:prstGeom prst="rect">
            <a:avLst/>
          </a:prstGeom>
        </p:spPr>
        <p:txBody>
          <a:bodyPr vert="horz" wrap="square" lIns="0" tIns="12700" rIns="0" bIns="0" rtlCol="0">
            <a:spAutoFit/>
          </a:bodyPr>
          <a:lstStyle/>
          <a:p>
            <a:pPr algn="ctr">
              <a:buNone/>
            </a:pPr>
            <a:r>
              <a:rPr lang="fr-FR" sz="1600" spc="-300" dirty="0">
                <a:solidFill>
                  <a:srgbClr val="303030"/>
                </a:solidFill>
                <a:latin typeface="Aeonik" panose="02010503030300000000" pitchFamily="2" charset="0"/>
              </a:rPr>
              <a:t>--- --- --- --- --- --- </a:t>
            </a:r>
            <a:r>
              <a:rPr lang="fr-FR" sz="1600" b="1" spc="-300" dirty="0">
                <a:solidFill>
                  <a:srgbClr val="303030"/>
                </a:solidFill>
                <a:latin typeface="Aeonik" panose="02010503030300000000" pitchFamily="2" charset="0"/>
              </a:rPr>
              <a:t>           </a:t>
            </a:r>
            <a:r>
              <a:rPr lang="fr-FR" b="1" dirty="0">
                <a:solidFill>
                  <a:srgbClr val="303030"/>
                </a:solidFill>
                <a:latin typeface="Aeonik" panose="02010503030300000000" pitchFamily="2" charset="0"/>
              </a:rPr>
              <a:t>Modalités pédagogiques</a:t>
            </a:r>
            <a:r>
              <a:rPr lang="fr-FR"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t>Formation majoritairement pratique (environ 90 % du temps en atelier).</a:t>
            </a:r>
          </a:p>
          <a:p>
            <a:pPr marL="171450" indent="-171450">
              <a:buFont typeface="Arial" panose="020B0604020202020204" pitchFamily="34" charset="0"/>
              <a:buChar char="•"/>
            </a:pPr>
            <a:r>
              <a:rPr lang="fr-FR" sz="1200" dirty="0"/>
              <a:t>Apports théoriques ciblés pour comprendre le procédé PPS, son positionnement et ses contraintes.</a:t>
            </a:r>
          </a:p>
          <a:p>
            <a:pPr marL="171450" indent="-171450">
              <a:buFont typeface="Arial" panose="020B0604020202020204" pitchFamily="34" charset="0"/>
              <a:buChar char="•"/>
            </a:pPr>
            <a:r>
              <a:rPr lang="fr-FR" sz="1200" dirty="0"/>
              <a:t>Démonstrations complètes par le formateur sur chaque étape clé du process.</a:t>
            </a:r>
          </a:p>
          <a:p>
            <a:pPr marL="171450" indent="-171450">
              <a:buFont typeface="Arial" panose="020B0604020202020204" pitchFamily="34" charset="0"/>
              <a:buChar char="•"/>
            </a:pPr>
            <a:r>
              <a:rPr lang="fr-FR" sz="1200" dirty="0"/>
              <a:t>Mise en pratique encadrée sur supports réels (véhicule ou éléments carrosserie).</a:t>
            </a:r>
          </a:p>
          <a:p>
            <a:pPr marL="171450" indent="-171450">
              <a:buFont typeface="Arial" panose="020B0604020202020204" pitchFamily="34" charset="0"/>
              <a:buChar char="•"/>
            </a:pPr>
            <a:r>
              <a:rPr lang="fr-FR" sz="1200" dirty="0"/>
              <a:t>Travail sur les réglages, les gestes, les séquences et les conditions d’application.</a:t>
            </a:r>
          </a:p>
          <a:p>
            <a:pPr marL="171450" indent="-171450">
              <a:buFont typeface="Arial" panose="020B0604020202020204" pitchFamily="34" charset="0"/>
              <a:buChar char="•"/>
            </a:pPr>
            <a:r>
              <a:rPr lang="fr-FR" sz="1200" dirty="0"/>
              <a:t>Corrections individualisées et ajustements en temps réel.</a:t>
            </a:r>
          </a:p>
          <a:p>
            <a:pPr marL="171450" indent="-171450">
              <a:buFont typeface="Arial" panose="020B0604020202020204" pitchFamily="34" charset="0"/>
              <a:buChar char="•"/>
            </a:pPr>
            <a:r>
              <a:rPr lang="fr-FR" sz="1200" dirty="0"/>
              <a:t>Échanges techniques continus sur les cas rencontrés en atelier.</a:t>
            </a: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d’évaluation</a:t>
            </a:r>
            <a:r>
              <a:rPr lang="fr-FR" sz="1600"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t>Évaluation continue tout au long de la formation en situation réelle.</a:t>
            </a:r>
          </a:p>
          <a:p>
            <a:pPr marL="171450" indent="-171450">
              <a:buFont typeface="Arial" panose="020B0604020202020204" pitchFamily="34" charset="0"/>
              <a:buChar char="•"/>
            </a:pPr>
            <a:r>
              <a:rPr lang="fr-FR" sz="1200" dirty="0"/>
              <a:t>Observation des gestes techniques lors de la préparation, de la pulvérisation, du vernissage et des finitions.</a:t>
            </a:r>
          </a:p>
          <a:p>
            <a:pPr marL="171450" indent="-171450">
              <a:buFont typeface="Arial" panose="020B0604020202020204" pitchFamily="34" charset="0"/>
              <a:buChar char="•"/>
            </a:pPr>
            <a:r>
              <a:rPr lang="fr-FR" sz="1200" dirty="0"/>
              <a:t>Vérification du respect des protocoles PPS (préparation, application, vernis, corrections).</a:t>
            </a:r>
          </a:p>
          <a:p>
            <a:pPr marL="171450" indent="-171450">
              <a:buFont typeface="Arial" panose="020B0604020202020204" pitchFamily="34" charset="0"/>
              <a:buChar char="•"/>
            </a:pPr>
            <a:r>
              <a:rPr lang="fr-FR" sz="1200" dirty="0"/>
              <a:t>Capacité à identifier et corriger les défauts courants (grains, reprises, finitions).</a:t>
            </a:r>
          </a:p>
          <a:p>
            <a:pPr marL="171450" indent="-171450">
              <a:buFont typeface="Arial" panose="020B0604020202020204" pitchFamily="34" charset="0"/>
              <a:buChar char="•"/>
            </a:pPr>
            <a:r>
              <a:rPr lang="fr-FR" sz="1200" dirty="0"/>
              <a:t>Validation de l’autonomie du stagiaire sur l’ensemble du process PPS en fin de formation.</a:t>
            </a:r>
          </a:p>
        </p:txBody>
      </p:sp>
      <p:sp>
        <p:nvSpPr>
          <p:cNvPr id="8" name="object 32">
            <a:extLst>
              <a:ext uri="{FF2B5EF4-FFF2-40B4-BE49-F238E27FC236}">
                <a16:creationId xmlns:a16="http://schemas.microsoft.com/office/drawing/2014/main" id="{088E4CBE-17AC-A1D2-C399-D48961DD6879}"/>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4" name="object 62">
            <a:extLst>
              <a:ext uri="{FF2B5EF4-FFF2-40B4-BE49-F238E27FC236}">
                <a16:creationId xmlns:a16="http://schemas.microsoft.com/office/drawing/2014/main" id="{0EBF6ED6-CC85-8128-3CBB-3398192525D0}"/>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11" name="object 32">
            <a:extLst>
              <a:ext uri="{FF2B5EF4-FFF2-40B4-BE49-F238E27FC236}">
                <a16:creationId xmlns:a16="http://schemas.microsoft.com/office/drawing/2014/main" id="{349B9444-1425-45E9-9423-432A05BEA9AE}"/>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12" name="object 32">
            <a:extLst>
              <a:ext uri="{FF2B5EF4-FFF2-40B4-BE49-F238E27FC236}">
                <a16:creationId xmlns:a16="http://schemas.microsoft.com/office/drawing/2014/main" id="{B53BD1C9-3322-15E7-47B6-DA2A6BB84286}"/>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126688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BF9A-742C-DDF4-A584-8475DACA0969}"/>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10EF6952-A4C7-0366-8C78-756DB0BF8712}"/>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2D6C57D7-9448-2AD0-C5C0-25445804586B}"/>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C6B49A8D-98AF-2464-92BD-A484DEECADC1}"/>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2660E6D0-B02F-1BEF-94E4-D03771A0DF8B}"/>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51141E27-FA54-8DCA-1BEF-E8AB35A94E5F}"/>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77F0F3C-84D0-207B-7D53-FB68EB89D65A}"/>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97F64D69-3E38-5643-FE10-A3E6A552F138}"/>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A0841487-240C-A655-82B0-747002B587E8}"/>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7</a:t>
            </a:fld>
            <a:r>
              <a:rPr lang="fr-FR" spc="-80" dirty="0"/>
              <a:t> </a:t>
            </a:r>
            <a:r>
              <a:rPr lang="fr-FR" dirty="0"/>
              <a:t>/</a:t>
            </a:r>
          </a:p>
        </p:txBody>
      </p:sp>
      <p:sp>
        <p:nvSpPr>
          <p:cNvPr id="43" name="object 46">
            <a:extLst>
              <a:ext uri="{FF2B5EF4-FFF2-40B4-BE49-F238E27FC236}">
                <a16:creationId xmlns:a16="http://schemas.microsoft.com/office/drawing/2014/main" id="{669EB8CF-648D-B6EA-9CD9-F7FA921A9479}"/>
              </a:ext>
            </a:extLst>
          </p:cNvPr>
          <p:cNvSpPr txBox="1"/>
          <p:nvPr/>
        </p:nvSpPr>
        <p:spPr>
          <a:xfrm>
            <a:off x="361216" y="3594100"/>
            <a:ext cx="6992461" cy="4937249"/>
          </a:xfrm>
          <a:prstGeom prst="rect">
            <a:avLst/>
          </a:prstGeom>
        </p:spPr>
        <p:txBody>
          <a:bodyPr vert="horz" wrap="square" lIns="0" tIns="12700" rIns="0" bIns="0" rtlCol="0">
            <a:spAutoFit/>
          </a:bodyPr>
          <a:lstStyle/>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de réalisation et délai d’accès</a:t>
            </a:r>
            <a:r>
              <a:rPr lang="fr-FR" b="1" spc="-300" dirty="0">
                <a:solidFill>
                  <a:srgbClr val="303030"/>
                </a:solidFill>
                <a:latin typeface="Aeonik" panose="02010503030300000000" pitchFamily="2" charset="0"/>
              </a:rPr>
              <a:t>         </a:t>
            </a:r>
            <a:r>
              <a:rPr lang="fr-FR"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b="1" dirty="0"/>
              <a:t>Durée</a:t>
            </a:r>
            <a:r>
              <a:rPr lang="fr-FR" sz="1200" dirty="0"/>
              <a:t> : 2 jours – 14 heures.</a:t>
            </a:r>
          </a:p>
          <a:p>
            <a:pPr marL="171450" indent="-171450">
              <a:buFont typeface="Arial" panose="020B0604020202020204" pitchFamily="34" charset="0"/>
              <a:buChar char="•"/>
            </a:pPr>
            <a:r>
              <a:rPr lang="fr-FR" sz="1200" b="1" dirty="0"/>
              <a:t>Lieu</a:t>
            </a:r>
            <a:r>
              <a:rPr lang="fr-FR" sz="1200" dirty="0"/>
              <a:t> : Centre FD Formation – Trappes (78) &amp; L’Isle-d’Abeau (69).</a:t>
            </a:r>
          </a:p>
          <a:p>
            <a:pPr marL="171450" indent="-171450">
              <a:buFont typeface="Arial" panose="020B0604020202020204" pitchFamily="34" charset="0"/>
              <a:buChar char="•"/>
            </a:pPr>
            <a:r>
              <a:rPr lang="fr-FR" sz="1200" b="1" dirty="0"/>
              <a:t>Effectif</a:t>
            </a:r>
            <a:r>
              <a:rPr lang="fr-FR" sz="1200" dirty="0"/>
              <a:t> : 4 à 6 stagiaires par formateur pour garantir un suivi personnalisé.</a:t>
            </a:r>
          </a:p>
          <a:p>
            <a:pPr marL="171450" indent="-171450">
              <a:buFont typeface="Arial" panose="020B0604020202020204" pitchFamily="34" charset="0"/>
              <a:buChar char="•"/>
            </a:pPr>
            <a:r>
              <a:rPr lang="fr-FR" sz="1200" b="1" dirty="0"/>
              <a:t>Délai d’accès</a:t>
            </a:r>
            <a:r>
              <a:rPr lang="fr-FR" sz="1200" dirty="0"/>
              <a:t> : inscription possible jusqu’à 48 heures avant le démarrage, sous réserve de disponibilité.</a:t>
            </a:r>
          </a:p>
          <a:p>
            <a:pPr marL="171450" indent="-171450">
              <a:buFont typeface="Arial" panose="020B0604020202020204" pitchFamily="34" charset="0"/>
              <a:buChar char="•"/>
            </a:pPr>
            <a:r>
              <a:rPr lang="fr-FR" sz="1200" dirty="0"/>
              <a:t>Conditions d’accueil conformes aux normes de sécurité, d’hygiène et d’accessibilité en vigueur.</a:t>
            </a:r>
          </a:p>
          <a:p>
            <a:pPr marL="171450" indent="-171450">
              <a:buFont typeface="Arial" panose="020B0604020202020204" pitchFamily="34" charset="0"/>
              <a:buChar char="•"/>
            </a:pPr>
            <a:r>
              <a:rPr lang="fr-FR" sz="1200" b="1" dirty="0"/>
              <a:t>Formation accessible aux personnes en situation de handicap</a:t>
            </a:r>
            <a:r>
              <a:rPr lang="fr-FR" sz="1200" dirty="0"/>
              <a:t>, avec adaptation possible du poste et accompagnement personnalisé, en lien avec notre </a:t>
            </a:r>
            <a:r>
              <a:rPr lang="fr-FR" sz="1200" b="1" dirty="0"/>
              <a:t>référent handicap</a:t>
            </a:r>
            <a:r>
              <a:rPr lang="fr-FR" sz="1200" dirty="0"/>
              <a:t>.</a:t>
            </a: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de financement</a:t>
            </a:r>
            <a:r>
              <a:rPr lang="fr-FR"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solidFill>
                  <a:srgbClr val="303030"/>
                </a:solidFill>
                <a:latin typeface="Aeonik" panose="02010503030300000000" pitchFamily="2" charset="0"/>
              </a:rPr>
              <a:t>Formation non éligible au CPF.</a:t>
            </a:r>
          </a:p>
          <a:p>
            <a:pPr marL="171450" indent="-171450">
              <a:buFont typeface="Arial" panose="020B0604020202020204" pitchFamily="34" charset="0"/>
              <a:buChar char="•"/>
            </a:pPr>
            <a:r>
              <a:rPr lang="fr-FR" sz="1200" dirty="0">
                <a:solidFill>
                  <a:srgbClr val="303030"/>
                </a:solidFill>
                <a:latin typeface="Aeonik" panose="02010503030300000000" pitchFamily="2" charset="0"/>
              </a:rPr>
              <a:t>Financements possibles selon le statut du participant :</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Salariés</a:t>
            </a:r>
            <a:r>
              <a:rPr lang="fr-FR" sz="1200" dirty="0">
                <a:solidFill>
                  <a:srgbClr val="303030"/>
                </a:solidFill>
                <a:latin typeface="Aeonik" panose="02010503030300000000" pitchFamily="2" charset="0"/>
              </a:rPr>
              <a:t> : via OPCO de branche.</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Indépendants</a:t>
            </a:r>
            <a:r>
              <a:rPr lang="fr-FR" sz="1200" dirty="0">
                <a:solidFill>
                  <a:srgbClr val="303030"/>
                </a:solidFill>
                <a:latin typeface="Aeonik" panose="02010503030300000000" pitchFamily="2" charset="0"/>
              </a:rPr>
              <a:t> : via FAFCEA, AGEFICE ou FIF PL.</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Demandeurs d’emploi</a:t>
            </a:r>
            <a:r>
              <a:rPr lang="fr-FR" sz="1200" dirty="0">
                <a:solidFill>
                  <a:srgbClr val="303030"/>
                </a:solidFill>
                <a:latin typeface="Aeonik" panose="02010503030300000000" pitchFamily="2" charset="0"/>
              </a:rPr>
              <a:t> : dossier à présenter à France Travail.</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Autofinancement</a:t>
            </a:r>
            <a:r>
              <a:rPr lang="fr-FR" sz="1200" dirty="0">
                <a:solidFill>
                  <a:srgbClr val="303030"/>
                </a:solidFill>
                <a:latin typeface="Aeonik" panose="02010503030300000000" pitchFamily="2" charset="0"/>
              </a:rPr>
              <a:t> : possible en plusieurs fois sans frais.</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Tarif : 1 400 € </a:t>
            </a:r>
            <a:r>
              <a:rPr lang="fr-FR" sz="1200" dirty="0">
                <a:solidFill>
                  <a:srgbClr val="303030"/>
                </a:solidFill>
                <a:latin typeface="Aeonik" panose="02010503030300000000" pitchFamily="2" charset="0"/>
              </a:rPr>
              <a:t>(formation exonérée de TVA – art. 261.4.4 a du CGI).</a:t>
            </a:r>
          </a:p>
        </p:txBody>
      </p:sp>
      <p:sp>
        <p:nvSpPr>
          <p:cNvPr id="3" name="Trapèze 2">
            <a:extLst>
              <a:ext uri="{FF2B5EF4-FFF2-40B4-BE49-F238E27FC236}">
                <a16:creationId xmlns:a16="http://schemas.microsoft.com/office/drawing/2014/main" id="{59566FE9-A594-1D92-2A8F-DD4168D5D27B}"/>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5D51C31-B06E-9D99-781B-076F72FAF6C0}"/>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MODALITÉS</a:t>
            </a:r>
          </a:p>
        </p:txBody>
      </p:sp>
      <p:sp>
        <p:nvSpPr>
          <p:cNvPr id="10" name="object 32">
            <a:extLst>
              <a:ext uri="{FF2B5EF4-FFF2-40B4-BE49-F238E27FC236}">
                <a16:creationId xmlns:a16="http://schemas.microsoft.com/office/drawing/2014/main" id="{A16EA47F-2738-B12D-FC60-034AC2971D5F}"/>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5" name="object 62">
            <a:extLst>
              <a:ext uri="{FF2B5EF4-FFF2-40B4-BE49-F238E27FC236}">
                <a16:creationId xmlns:a16="http://schemas.microsoft.com/office/drawing/2014/main" id="{950EC81F-E114-B4E4-C79D-D4D123E6C688}"/>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12" name="object 32">
            <a:extLst>
              <a:ext uri="{FF2B5EF4-FFF2-40B4-BE49-F238E27FC236}">
                <a16:creationId xmlns:a16="http://schemas.microsoft.com/office/drawing/2014/main" id="{8CE2A407-57D6-46A3-4E69-AED2C95E82AD}"/>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13" name="object 32">
            <a:extLst>
              <a:ext uri="{FF2B5EF4-FFF2-40B4-BE49-F238E27FC236}">
                <a16:creationId xmlns:a16="http://schemas.microsoft.com/office/drawing/2014/main" id="{B42F7760-6431-25E4-0DAD-E9F0171C2748}"/>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113285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6903-FC36-05AE-619F-5838C172B537}"/>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AD2CFD2-8E1C-C080-8FE4-0822EFD1D0D0}"/>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695D032C-072F-8404-63D5-99E8CA8B0F98}"/>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8B0E3DE-E62C-74F5-DC83-D31967A37717}"/>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3DAECED6-200A-7E57-246C-0F270899B836}"/>
              </a:ext>
            </a:extLst>
          </p:cNvPr>
          <p:cNvSpPr/>
          <p:nvPr/>
        </p:nvSpPr>
        <p:spPr>
          <a:xfrm>
            <a:off x="1584093" y="9599932"/>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C70A38C1-9753-15D0-276D-3588030B2016}"/>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8C9D979C-C985-E18C-DC97-03CB28411026}"/>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8B4AE0B5-5359-05A3-D60A-D0C0AF8FBE1F}"/>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F6345485-0602-58C7-A2D8-C3748F5F5EB5}"/>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8</a:t>
            </a:fld>
            <a:r>
              <a:rPr lang="fr-FR" spc="-80" dirty="0"/>
              <a:t> </a:t>
            </a:r>
            <a:r>
              <a:rPr lang="fr-FR" dirty="0"/>
              <a:t>/</a:t>
            </a:r>
          </a:p>
        </p:txBody>
      </p:sp>
      <p:sp>
        <p:nvSpPr>
          <p:cNvPr id="33" name="object 46">
            <a:extLst>
              <a:ext uri="{FF2B5EF4-FFF2-40B4-BE49-F238E27FC236}">
                <a16:creationId xmlns:a16="http://schemas.microsoft.com/office/drawing/2014/main" id="{83351398-B7F1-311C-CADF-E17DE299EB3F}"/>
              </a:ext>
            </a:extLst>
          </p:cNvPr>
          <p:cNvSpPr txBox="1"/>
          <p:nvPr/>
        </p:nvSpPr>
        <p:spPr>
          <a:xfrm>
            <a:off x="343078" y="5936791"/>
            <a:ext cx="6992461" cy="1956305"/>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r>
              <a:rPr lang="fr-FR" dirty="0"/>
              <a:t>Préparateurs esthétiques, </a:t>
            </a:r>
            <a:r>
              <a:rPr lang="fr-FR" dirty="0" err="1"/>
              <a:t>detailers</a:t>
            </a:r>
            <a:r>
              <a:rPr lang="fr-FR" dirty="0"/>
              <a:t>, carrossiers, peintres automobiles ou poseurs de films souhaitant développer une compétence professionnelle en </a:t>
            </a:r>
            <a:r>
              <a:rPr lang="fr-FR" b="1" dirty="0"/>
              <a:t>pulvérisation de protection PPF (PPS)</a:t>
            </a:r>
            <a:r>
              <a:rPr lang="fr-FR" dirty="0"/>
              <a:t>.</a:t>
            </a:r>
          </a:p>
          <a:p>
            <a:r>
              <a:rPr lang="fr-FR" dirty="0"/>
              <a:t>Formation accessible aux débutants motivés disposant d’une bonne dextérité manuelle et d'une rigueur adaptée au travail sur carrosserie.</a:t>
            </a:r>
          </a:p>
          <a:p>
            <a:r>
              <a:rPr lang="fr-FR" dirty="0"/>
              <a:t>Professionnels cherchant à proposer des prestations premium de protection teintée sur éléments carrosserie.</a:t>
            </a:r>
          </a:p>
          <a:p>
            <a:r>
              <a:rPr lang="fr-FR" dirty="0"/>
              <a:t>Indépendants ou porteurs de projets souhaitant ajouter une compétence technique rentable à leur offre.</a:t>
            </a:r>
          </a:p>
        </p:txBody>
      </p:sp>
      <p:sp>
        <p:nvSpPr>
          <p:cNvPr id="6" name="object 46">
            <a:extLst>
              <a:ext uri="{FF2B5EF4-FFF2-40B4-BE49-F238E27FC236}">
                <a16:creationId xmlns:a16="http://schemas.microsoft.com/office/drawing/2014/main" id="{DA739278-6E22-BA9C-F025-314B9A3484D8}"/>
              </a:ext>
            </a:extLst>
          </p:cNvPr>
          <p:cNvSpPr txBox="1"/>
          <p:nvPr/>
        </p:nvSpPr>
        <p:spPr>
          <a:xfrm>
            <a:off x="379016" y="9276915"/>
            <a:ext cx="6992461" cy="430246"/>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buNone/>
            </a:pPr>
            <a:r>
              <a:rPr lang="fr-FR" dirty="0"/>
              <a:t>Nous étudions au cas par cas toute situation de handicap pour proposer des aménagements adaptés ou une orientation vers un organisme spécialisé si nécessaire.</a:t>
            </a:r>
          </a:p>
        </p:txBody>
      </p:sp>
      <p:sp>
        <p:nvSpPr>
          <p:cNvPr id="12" name="Trapèze 11">
            <a:extLst>
              <a:ext uri="{FF2B5EF4-FFF2-40B4-BE49-F238E27FC236}">
                <a16:creationId xmlns:a16="http://schemas.microsoft.com/office/drawing/2014/main" id="{285956F3-4E5A-C75D-324A-20FD88C9AF5B}"/>
              </a:ext>
            </a:extLst>
          </p:cNvPr>
          <p:cNvSpPr/>
          <p:nvPr/>
        </p:nvSpPr>
        <p:spPr>
          <a:xfrm rot="10800000">
            <a:off x="-1537811" y="5344804"/>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B402907-2F95-D1BD-C7CD-4E791BD48D29}"/>
              </a:ext>
            </a:extLst>
          </p:cNvPr>
          <p:cNvSpPr txBox="1"/>
          <p:nvPr/>
        </p:nvSpPr>
        <p:spPr>
          <a:xfrm>
            <a:off x="-3773299" y="5329690"/>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PUBLIC</a:t>
            </a:r>
          </a:p>
        </p:txBody>
      </p:sp>
      <p:sp>
        <p:nvSpPr>
          <p:cNvPr id="14" name="Trapèze 13">
            <a:extLst>
              <a:ext uri="{FF2B5EF4-FFF2-40B4-BE49-F238E27FC236}">
                <a16:creationId xmlns:a16="http://schemas.microsoft.com/office/drawing/2014/main" id="{414C7425-34C9-7B80-349A-B7F9047F57ED}"/>
              </a:ext>
            </a:extLst>
          </p:cNvPr>
          <p:cNvSpPr/>
          <p:nvPr/>
        </p:nvSpPr>
        <p:spPr>
          <a:xfrm rot="10800000">
            <a:off x="-456899" y="8682094"/>
            <a:ext cx="404940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669C7139-3958-E0E7-0FD9-5AD7F0B27686}"/>
              </a:ext>
            </a:extLst>
          </p:cNvPr>
          <p:cNvSpPr txBox="1"/>
          <p:nvPr/>
        </p:nvSpPr>
        <p:spPr>
          <a:xfrm>
            <a:off x="-2372523" y="8666980"/>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ACCESSIBILITÉ</a:t>
            </a:r>
          </a:p>
        </p:txBody>
      </p:sp>
      <p:sp>
        <p:nvSpPr>
          <p:cNvPr id="18" name="object 46">
            <a:extLst>
              <a:ext uri="{FF2B5EF4-FFF2-40B4-BE49-F238E27FC236}">
                <a16:creationId xmlns:a16="http://schemas.microsoft.com/office/drawing/2014/main" id="{E09A127F-C0BB-514D-EB7C-DDDEEE05E1C0}"/>
              </a:ext>
            </a:extLst>
          </p:cNvPr>
          <p:cNvSpPr txBox="1"/>
          <p:nvPr/>
        </p:nvSpPr>
        <p:spPr>
          <a:xfrm>
            <a:off x="495478" y="3385662"/>
            <a:ext cx="6711773" cy="21223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buNone/>
            </a:pPr>
            <a:r>
              <a:rPr lang="fr-FR" dirty="0"/>
              <a:t>Savoir lire et écrire</a:t>
            </a:r>
          </a:p>
        </p:txBody>
      </p:sp>
      <p:sp>
        <p:nvSpPr>
          <p:cNvPr id="19" name="Trapèze 18">
            <a:extLst>
              <a:ext uri="{FF2B5EF4-FFF2-40B4-BE49-F238E27FC236}">
                <a16:creationId xmlns:a16="http://schemas.microsoft.com/office/drawing/2014/main" id="{063A271B-AE35-9A73-0740-F22A4B18F97D}"/>
              </a:ext>
            </a:extLst>
          </p:cNvPr>
          <p:cNvSpPr/>
          <p:nvPr/>
        </p:nvSpPr>
        <p:spPr>
          <a:xfrm rot="10800000">
            <a:off x="4387850" y="2793675"/>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8BCEA6DC-4FEF-CE96-2DC1-B403739E2BC1}"/>
              </a:ext>
            </a:extLst>
          </p:cNvPr>
          <p:cNvSpPr txBox="1"/>
          <p:nvPr/>
        </p:nvSpPr>
        <p:spPr>
          <a:xfrm>
            <a:off x="1999962" y="2778561"/>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PRÉ-REQUIS</a:t>
            </a:r>
          </a:p>
        </p:txBody>
      </p:sp>
      <p:sp>
        <p:nvSpPr>
          <p:cNvPr id="32" name="object 46">
            <a:extLst>
              <a:ext uri="{FF2B5EF4-FFF2-40B4-BE49-F238E27FC236}">
                <a16:creationId xmlns:a16="http://schemas.microsoft.com/office/drawing/2014/main" id="{79E0CDDF-F53F-AFBA-63F2-55EAF208CA03}"/>
              </a:ext>
            </a:extLst>
          </p:cNvPr>
          <p:cNvSpPr txBox="1"/>
          <p:nvPr/>
        </p:nvSpPr>
        <p:spPr>
          <a:xfrm>
            <a:off x="1" y="4521807"/>
            <a:ext cx="7207250" cy="21223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buNone/>
            </a:pPr>
            <a:r>
              <a:rPr lang="fr-FR" dirty="0"/>
              <a:t>Délivrance d’une attestation de formation professionnelle en fin de parcours.</a:t>
            </a:r>
          </a:p>
        </p:txBody>
      </p:sp>
      <p:sp>
        <p:nvSpPr>
          <p:cNvPr id="35" name="Trapèze 34">
            <a:extLst>
              <a:ext uri="{FF2B5EF4-FFF2-40B4-BE49-F238E27FC236}">
                <a16:creationId xmlns:a16="http://schemas.microsoft.com/office/drawing/2014/main" id="{62CC58B9-A482-0054-9A6D-923182100916}"/>
              </a:ext>
            </a:extLst>
          </p:cNvPr>
          <p:cNvSpPr/>
          <p:nvPr/>
        </p:nvSpPr>
        <p:spPr>
          <a:xfrm rot="10800000">
            <a:off x="4387850" y="3928235"/>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24051F87-2D14-FB3C-10A6-C86F3E239B9E}"/>
              </a:ext>
            </a:extLst>
          </p:cNvPr>
          <p:cNvSpPr txBox="1"/>
          <p:nvPr/>
        </p:nvSpPr>
        <p:spPr>
          <a:xfrm>
            <a:off x="1999962" y="3913121"/>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VALIDATION</a:t>
            </a:r>
          </a:p>
        </p:txBody>
      </p:sp>
      <p:sp>
        <p:nvSpPr>
          <p:cNvPr id="4" name="object 32">
            <a:extLst>
              <a:ext uri="{FF2B5EF4-FFF2-40B4-BE49-F238E27FC236}">
                <a16:creationId xmlns:a16="http://schemas.microsoft.com/office/drawing/2014/main" id="{C2616026-8D83-D04D-7FE5-CD65072A65BD}"/>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6" name="object 62">
            <a:extLst>
              <a:ext uri="{FF2B5EF4-FFF2-40B4-BE49-F238E27FC236}">
                <a16:creationId xmlns:a16="http://schemas.microsoft.com/office/drawing/2014/main" id="{74078D19-3E19-C4B4-3234-EB1C16DEC549}"/>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10" name="object 32">
            <a:extLst>
              <a:ext uri="{FF2B5EF4-FFF2-40B4-BE49-F238E27FC236}">
                <a16:creationId xmlns:a16="http://schemas.microsoft.com/office/drawing/2014/main" id="{60F8AF88-D9AE-8685-D0B2-E4E70138FE5F}"/>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17" name="object 32">
            <a:extLst>
              <a:ext uri="{FF2B5EF4-FFF2-40B4-BE49-F238E27FC236}">
                <a16:creationId xmlns:a16="http://schemas.microsoft.com/office/drawing/2014/main" id="{F35A817D-20A5-D054-88B9-67BD7554A6A2}"/>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407171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6903-FC36-05AE-619F-5838C172B537}"/>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AD2CFD2-8E1C-C080-8FE4-0822EFD1D0D0}"/>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695D032C-072F-8404-63D5-99E8CA8B0F98}"/>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8B0E3DE-E62C-74F5-DC83-D31967A37717}"/>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3DAECED6-200A-7E57-246C-0F270899B836}"/>
              </a:ext>
            </a:extLst>
          </p:cNvPr>
          <p:cNvSpPr/>
          <p:nvPr/>
        </p:nvSpPr>
        <p:spPr>
          <a:xfrm>
            <a:off x="1584093" y="9599932"/>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C70A38C1-9753-15D0-276D-3588030B2016}"/>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8C9D979C-C985-E18C-DC97-03CB28411026}"/>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8B4AE0B5-5359-05A3-D60A-D0C0AF8FBE1F}"/>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F6345485-0602-58C7-A2D8-C3748F5F5EB5}"/>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9</a:t>
            </a:fld>
            <a:r>
              <a:rPr lang="fr-FR" spc="-80" dirty="0"/>
              <a:t> </a:t>
            </a:r>
            <a:r>
              <a:rPr lang="fr-FR" dirty="0"/>
              <a:t>/</a:t>
            </a:r>
          </a:p>
        </p:txBody>
      </p:sp>
      <p:sp>
        <p:nvSpPr>
          <p:cNvPr id="16" name="Trapèze 15">
            <a:extLst>
              <a:ext uri="{FF2B5EF4-FFF2-40B4-BE49-F238E27FC236}">
                <a16:creationId xmlns:a16="http://schemas.microsoft.com/office/drawing/2014/main" id="{7C42ACF6-C1CF-E766-2A6B-C341F9A40553}"/>
              </a:ext>
            </a:extLst>
          </p:cNvPr>
          <p:cNvSpPr/>
          <p:nvPr/>
        </p:nvSpPr>
        <p:spPr>
          <a:xfrm rot="10800000">
            <a:off x="2490958" y="2715255"/>
            <a:ext cx="665508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F3FE022F-C780-0C40-6BC3-1CF3C5072439}"/>
              </a:ext>
            </a:extLst>
          </p:cNvPr>
          <p:cNvSpPr txBox="1"/>
          <p:nvPr/>
        </p:nvSpPr>
        <p:spPr>
          <a:xfrm>
            <a:off x="785929" y="2682596"/>
            <a:ext cx="6655087"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DATES DE FORMATION</a:t>
            </a:r>
          </a:p>
        </p:txBody>
      </p:sp>
      <p:sp>
        <p:nvSpPr>
          <p:cNvPr id="4" name="object 46">
            <a:extLst>
              <a:ext uri="{FF2B5EF4-FFF2-40B4-BE49-F238E27FC236}">
                <a16:creationId xmlns:a16="http://schemas.microsoft.com/office/drawing/2014/main" id="{81A37DD5-BA11-F1D9-85DA-28D091CA2783}"/>
              </a:ext>
            </a:extLst>
          </p:cNvPr>
          <p:cNvSpPr txBox="1"/>
          <p:nvPr/>
        </p:nvSpPr>
        <p:spPr>
          <a:xfrm>
            <a:off x="3854451" y="3703831"/>
            <a:ext cx="3374450" cy="1397819"/>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lnSpc>
                <a:spcPct val="100000"/>
              </a:lnSpc>
              <a:buNone/>
            </a:pPr>
            <a:r>
              <a:rPr lang="fr-FR" sz="1800" dirty="0"/>
              <a:t>Aix en Provence : 6 et 7 Juillet 2026</a:t>
            </a:r>
          </a:p>
          <a:p>
            <a:pPr marL="0" indent="0" algn="r">
              <a:lnSpc>
                <a:spcPct val="100000"/>
              </a:lnSpc>
              <a:buNone/>
            </a:pPr>
            <a:r>
              <a:rPr lang="fr-FR" sz="1800" dirty="0"/>
              <a:t>Louvres : 21 et 22 Juillet 2026 </a:t>
            </a:r>
          </a:p>
          <a:p>
            <a:pPr marL="0" indent="0" algn="r">
              <a:lnSpc>
                <a:spcPct val="100000"/>
              </a:lnSpc>
              <a:buNone/>
            </a:pPr>
            <a:r>
              <a:rPr lang="fr-FR" sz="1800" dirty="0"/>
              <a:t>Lyon : 8 et 9 Octobre 2026</a:t>
            </a:r>
          </a:p>
          <a:p>
            <a:pPr marL="0" indent="0" algn="r">
              <a:lnSpc>
                <a:spcPct val="100000"/>
              </a:lnSpc>
              <a:buNone/>
            </a:pPr>
            <a:r>
              <a:rPr lang="fr-FR" sz="1800" dirty="0"/>
              <a:t>Valenciennes : Octobre 2026</a:t>
            </a:r>
          </a:p>
          <a:p>
            <a:pPr marL="0" indent="0" algn="r">
              <a:lnSpc>
                <a:spcPct val="100000"/>
              </a:lnSpc>
              <a:buNone/>
            </a:pPr>
            <a:r>
              <a:rPr lang="fr-FR" sz="1800" dirty="0"/>
              <a:t>Lyon : 3 et 4 Décembre 2026 </a:t>
            </a:r>
          </a:p>
        </p:txBody>
      </p:sp>
      <p:pic>
        <p:nvPicPr>
          <p:cNvPr id="24" name="Image 23">
            <a:extLst>
              <a:ext uri="{FF2B5EF4-FFF2-40B4-BE49-F238E27FC236}">
                <a16:creationId xmlns:a16="http://schemas.microsoft.com/office/drawing/2014/main" id="{EEE93122-BC18-C781-7C4D-946511C9D295}"/>
              </a:ext>
            </a:extLst>
          </p:cNvPr>
          <p:cNvPicPr>
            <a:picLocks noChangeAspect="1"/>
          </p:cNvPicPr>
          <p:nvPr/>
        </p:nvPicPr>
        <p:blipFill>
          <a:blip r:embed="rId3"/>
          <a:stretch>
            <a:fillRect/>
          </a:stretch>
        </p:blipFill>
        <p:spPr>
          <a:xfrm>
            <a:off x="4630213" y="7632700"/>
            <a:ext cx="2076498" cy="2076498"/>
          </a:xfrm>
          <a:prstGeom prst="rect">
            <a:avLst/>
          </a:prstGeom>
        </p:spPr>
      </p:pic>
      <p:sp>
        <p:nvSpPr>
          <p:cNvPr id="27" name="Trapèze 26">
            <a:extLst>
              <a:ext uri="{FF2B5EF4-FFF2-40B4-BE49-F238E27FC236}">
                <a16:creationId xmlns:a16="http://schemas.microsoft.com/office/drawing/2014/main" id="{A405FE47-9207-7885-9290-410181A26596}"/>
              </a:ext>
            </a:extLst>
          </p:cNvPr>
          <p:cNvSpPr/>
          <p:nvPr/>
        </p:nvSpPr>
        <p:spPr>
          <a:xfrm rot="10800000">
            <a:off x="1927826" y="5712868"/>
            <a:ext cx="665508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1F489D9-4F43-2F6C-538B-14649D59CA3C}"/>
              </a:ext>
            </a:extLst>
          </p:cNvPr>
          <p:cNvSpPr txBox="1"/>
          <p:nvPr/>
        </p:nvSpPr>
        <p:spPr>
          <a:xfrm>
            <a:off x="714465" y="5697754"/>
            <a:ext cx="6655087"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NOUS CONTACTER</a:t>
            </a:r>
          </a:p>
        </p:txBody>
      </p:sp>
      <p:sp>
        <p:nvSpPr>
          <p:cNvPr id="34" name="ZoneTexte 33">
            <a:extLst>
              <a:ext uri="{FF2B5EF4-FFF2-40B4-BE49-F238E27FC236}">
                <a16:creationId xmlns:a16="http://schemas.microsoft.com/office/drawing/2014/main" id="{6FDF420A-906D-5CF8-C43A-D75681EE88D2}"/>
              </a:ext>
            </a:extLst>
          </p:cNvPr>
          <p:cNvSpPr txBox="1"/>
          <p:nvPr/>
        </p:nvSpPr>
        <p:spPr>
          <a:xfrm>
            <a:off x="5938398" y="3085541"/>
            <a:ext cx="1447433"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t>2026</a:t>
            </a:r>
          </a:p>
        </p:txBody>
      </p:sp>
      <p:sp>
        <p:nvSpPr>
          <p:cNvPr id="36" name="object 46">
            <a:extLst>
              <a:ext uri="{FF2B5EF4-FFF2-40B4-BE49-F238E27FC236}">
                <a16:creationId xmlns:a16="http://schemas.microsoft.com/office/drawing/2014/main" id="{EE6DD471-8816-B2AF-348D-3A90BACA281A}"/>
              </a:ext>
            </a:extLst>
          </p:cNvPr>
          <p:cNvSpPr txBox="1"/>
          <p:nvPr/>
        </p:nvSpPr>
        <p:spPr>
          <a:xfrm>
            <a:off x="4578169" y="7190477"/>
            <a:ext cx="2076498" cy="289823"/>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ctr">
              <a:lnSpc>
                <a:spcPct val="100000"/>
              </a:lnSpc>
              <a:buNone/>
            </a:pPr>
            <a:r>
              <a:rPr lang="fr-FR" sz="1800" dirty="0"/>
              <a:t>+33 1 76 52 48 18</a:t>
            </a:r>
          </a:p>
        </p:txBody>
      </p:sp>
      <p:pic>
        <p:nvPicPr>
          <p:cNvPr id="44" name="Image 43">
            <a:extLst>
              <a:ext uri="{FF2B5EF4-FFF2-40B4-BE49-F238E27FC236}">
                <a16:creationId xmlns:a16="http://schemas.microsoft.com/office/drawing/2014/main" id="{E7E7CF40-2EE0-4F8D-3182-03EAE0F112B6}"/>
              </a:ext>
            </a:extLst>
          </p:cNvPr>
          <p:cNvPicPr>
            <a:picLocks noChangeAspect="1"/>
          </p:cNvPicPr>
          <p:nvPr/>
        </p:nvPicPr>
        <p:blipFill>
          <a:blip r:embed="rId4"/>
          <a:stretch>
            <a:fillRect/>
          </a:stretch>
        </p:blipFill>
        <p:spPr>
          <a:xfrm>
            <a:off x="5274315" y="6381688"/>
            <a:ext cx="774834" cy="786026"/>
          </a:xfrm>
          <a:prstGeom prst="rect">
            <a:avLst/>
          </a:prstGeom>
        </p:spPr>
      </p:pic>
      <p:pic>
        <p:nvPicPr>
          <p:cNvPr id="46" name="Image 45">
            <a:extLst>
              <a:ext uri="{FF2B5EF4-FFF2-40B4-BE49-F238E27FC236}">
                <a16:creationId xmlns:a16="http://schemas.microsoft.com/office/drawing/2014/main" id="{0EEA372C-789A-3C19-D4AB-8F4E414886CF}"/>
              </a:ext>
            </a:extLst>
          </p:cNvPr>
          <p:cNvPicPr>
            <a:picLocks noChangeAspect="1"/>
          </p:cNvPicPr>
          <p:nvPr/>
        </p:nvPicPr>
        <p:blipFill>
          <a:blip r:embed="rId5"/>
          <a:stretch>
            <a:fillRect/>
          </a:stretch>
        </p:blipFill>
        <p:spPr>
          <a:xfrm>
            <a:off x="849789" y="7632700"/>
            <a:ext cx="2076498" cy="2076498"/>
          </a:xfrm>
          <a:prstGeom prst="rect">
            <a:avLst/>
          </a:prstGeom>
        </p:spPr>
      </p:pic>
      <p:sp>
        <p:nvSpPr>
          <p:cNvPr id="47" name="object 46">
            <a:extLst>
              <a:ext uri="{FF2B5EF4-FFF2-40B4-BE49-F238E27FC236}">
                <a16:creationId xmlns:a16="http://schemas.microsoft.com/office/drawing/2014/main" id="{2DA0DFC5-25C2-4CDD-A146-18791A5636AD}"/>
              </a:ext>
            </a:extLst>
          </p:cNvPr>
          <p:cNvSpPr txBox="1"/>
          <p:nvPr/>
        </p:nvSpPr>
        <p:spPr>
          <a:xfrm>
            <a:off x="849789" y="7243586"/>
            <a:ext cx="2076498" cy="22826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ctr">
              <a:lnSpc>
                <a:spcPct val="100000"/>
              </a:lnSpc>
              <a:buNone/>
            </a:pPr>
            <a:r>
              <a:rPr lang="fr-FR" dirty="0"/>
              <a:t>info@formationdetailing.fr</a:t>
            </a:r>
          </a:p>
        </p:txBody>
      </p:sp>
      <p:pic>
        <p:nvPicPr>
          <p:cNvPr id="50" name="Image 49">
            <a:extLst>
              <a:ext uri="{FF2B5EF4-FFF2-40B4-BE49-F238E27FC236}">
                <a16:creationId xmlns:a16="http://schemas.microsoft.com/office/drawing/2014/main" id="{1843BE75-8A9E-33C5-894F-760845F8DE31}"/>
              </a:ext>
            </a:extLst>
          </p:cNvPr>
          <p:cNvPicPr>
            <a:picLocks noChangeAspect="1"/>
          </p:cNvPicPr>
          <p:nvPr/>
        </p:nvPicPr>
        <p:blipFill>
          <a:blip r:embed="rId6"/>
          <a:stretch>
            <a:fillRect/>
          </a:stretch>
        </p:blipFill>
        <p:spPr>
          <a:xfrm>
            <a:off x="1490541" y="6372486"/>
            <a:ext cx="794994" cy="794994"/>
          </a:xfrm>
          <a:prstGeom prst="rect">
            <a:avLst/>
          </a:prstGeom>
        </p:spPr>
      </p:pic>
      <p:sp>
        <p:nvSpPr>
          <p:cNvPr id="6" name="object 32">
            <a:extLst>
              <a:ext uri="{FF2B5EF4-FFF2-40B4-BE49-F238E27FC236}">
                <a16:creationId xmlns:a16="http://schemas.microsoft.com/office/drawing/2014/main" id="{F4C07E5F-AF6C-167C-6D44-F422720AACE3}"/>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5" name="object 62">
            <a:extLst>
              <a:ext uri="{FF2B5EF4-FFF2-40B4-BE49-F238E27FC236}">
                <a16:creationId xmlns:a16="http://schemas.microsoft.com/office/drawing/2014/main" id="{77798589-6C2E-5F5E-5318-C228F3C97B5F}"/>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11" name="object 32">
            <a:extLst>
              <a:ext uri="{FF2B5EF4-FFF2-40B4-BE49-F238E27FC236}">
                <a16:creationId xmlns:a16="http://schemas.microsoft.com/office/drawing/2014/main" id="{F5876469-57F3-964C-5562-5ED984554118}"/>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22</a:t>
            </a:r>
            <a:endParaRPr lang="fr-FR" sz="2800" spc="20" dirty="0">
              <a:solidFill>
                <a:schemeClr val="bg1"/>
              </a:solidFill>
              <a:latin typeface="Jupiter Mission" pitchFamily="2" charset="0"/>
              <a:cs typeface="Dosis"/>
            </a:endParaRPr>
          </a:p>
        </p:txBody>
      </p:sp>
      <p:sp>
        <p:nvSpPr>
          <p:cNvPr id="12" name="object 32">
            <a:extLst>
              <a:ext uri="{FF2B5EF4-FFF2-40B4-BE49-F238E27FC236}">
                <a16:creationId xmlns:a16="http://schemas.microsoft.com/office/drawing/2014/main" id="{4BE84BFD-A483-9F6F-5FEE-AE0809158CEE}"/>
              </a:ext>
            </a:extLst>
          </p:cNvPr>
          <p:cNvSpPr txBox="1"/>
          <p:nvPr/>
        </p:nvSpPr>
        <p:spPr>
          <a:xfrm>
            <a:off x="2234384" y="1583051"/>
            <a:ext cx="7162800" cy="269304"/>
          </a:xfrm>
          <a:prstGeom prst="rect">
            <a:avLst/>
          </a:prstGeom>
        </p:spPr>
        <p:txBody>
          <a:bodyPr vert="horz" wrap="square" lIns="0" tIns="12700" rIns="0" bIns="0" rtlCol="0">
            <a:spAutoFit/>
          </a:bodyPr>
          <a:lstStyle/>
          <a:p>
            <a:pPr marL="12700">
              <a:lnSpc>
                <a:spcPts val="2000"/>
              </a:lnSpc>
            </a:pPr>
            <a:r>
              <a:rPr lang="fr-FR" sz="2000" b="1" dirty="0">
                <a:solidFill>
                  <a:schemeClr val="bg1"/>
                </a:solidFill>
                <a:latin typeface="Aeonik" panose="02010503030300000000" pitchFamily="2" charset="0"/>
                <a:cs typeface="Dosis"/>
              </a:rPr>
              <a:t>Application de PPF pulvérisable (PPS)</a:t>
            </a:r>
            <a:endParaRPr lang="fr-FR" sz="20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2641656955"/>
      </p:ext>
    </p:extLst>
  </p:cSld>
  <p:clrMapOvr>
    <a:masterClrMapping/>
  </p:clrMapOvr>
</p:sld>
</file>

<file path=ppt/theme/theme1.xml><?xml version="1.0" encoding="utf-8"?>
<a:theme xmlns:a="http://schemas.openxmlformats.org/drawingml/2006/main" name="1_Conception personnalisée">
  <a:themeElements>
    <a:clrScheme name="Personnalisé 1">
      <a:dk1>
        <a:srgbClr val="30303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eonik"/>
        <a:ea typeface=""/>
        <a:cs typeface=""/>
      </a:majorFont>
      <a:minorFont>
        <a:latin typeface="Aeon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BD3E391CEF44C9271EA1E9225D23D" ma:contentTypeVersion="16" ma:contentTypeDescription="Crée un document." ma:contentTypeScope="" ma:versionID="f0763d74538f59cf9a1ab2695a73838f">
  <xsd:schema xmlns:xsd="http://www.w3.org/2001/XMLSchema" xmlns:xs="http://www.w3.org/2001/XMLSchema" xmlns:p="http://schemas.microsoft.com/office/2006/metadata/properties" xmlns:ns2="7854e865-e257-4a55-8390-02b30cc48c44" xmlns:ns3="0690a086-ac6b-4d9f-86b7-bf8d6a6e0933" targetNamespace="http://schemas.microsoft.com/office/2006/metadata/properties" ma:root="true" ma:fieldsID="7da0d9fc324eb6628b18380f7bf2879d" ns2:_="" ns3:_="">
    <xsd:import namespace="7854e865-e257-4a55-8390-02b30cc48c44"/>
    <xsd:import namespace="0690a086-ac6b-4d9f-86b7-bf8d6a6e09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4e865-e257-4a55-8390-02b30cc48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c3995fa0-50f9-451a-9dbf-c809354095c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90a086-ac6b-4d9f-86b7-bf8d6a6e0933"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4d11f0bf-16f0-47e3-8996-18ec2b69bc3a}" ma:internalName="TaxCatchAll" ma:showField="CatchAllData" ma:web="0690a086-ac6b-4d9f-86b7-bf8d6a6e0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7FBD7-B3CE-4478-AEE1-06A61C289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4e865-e257-4a55-8390-02b30cc48c44"/>
    <ds:schemaRef ds:uri="0690a086-ac6b-4d9f-86b7-bf8d6a6e0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E791BD-335D-4FAC-9820-F60D96054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TotalTime>
  <Words>2427</Words>
  <Application>Microsoft Office PowerPoint</Application>
  <PresentationFormat>Personnalisé</PresentationFormat>
  <Paragraphs>312</Paragraphs>
  <Slides>16</Slides>
  <Notes>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16</vt:i4>
      </vt:variant>
    </vt:vector>
  </HeadingPairs>
  <TitlesOfParts>
    <vt:vector size="31" baseType="lpstr">
      <vt:lpstr>Aeonik</vt:lpstr>
      <vt:lpstr>Arial</vt:lpstr>
      <vt:lpstr>Arimo</vt:lpstr>
      <vt:lpstr>AvantGarde LT Book</vt:lpstr>
      <vt:lpstr>Avenir LT Std 55 Roman</vt:lpstr>
      <vt:lpstr>Calibri</vt:lpstr>
      <vt:lpstr>Calibri Light</vt:lpstr>
      <vt:lpstr>Century Gothic</vt:lpstr>
      <vt:lpstr>Dosis</vt:lpstr>
      <vt:lpstr>Jupiter Mission</vt:lpstr>
      <vt:lpstr>Syne Bold</vt:lpstr>
      <vt:lpstr>Tahoma</vt:lpstr>
      <vt:lpstr>Trebuchet MS</vt:lpstr>
      <vt:lpstr>Wingdings</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armand lospied</dc:creator>
  <cp:lastModifiedBy>armand lospied</cp:lastModifiedBy>
  <cp:revision>1183</cp:revision>
  <cp:lastPrinted>2022-12-07T14:39:01Z</cp:lastPrinted>
  <dcterms:created xsi:type="dcterms:W3CDTF">2019-07-25T21:16:32Z</dcterms:created>
  <dcterms:modified xsi:type="dcterms:W3CDTF">2026-05-19T09:01:33Z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2019-07-25T00:00:00Z</vt:filetime>
  </property>
  <property fmtid="{D5CDD505-2E9C-101B-9397-08002B2CF9AE}" pid="3" name="Creator">
    <vt:lpwstr>Adobe InDesign CC 14.0 (Windows)</vt:lpwstr>
  </property>
  <property fmtid="{D5CDD505-2E9C-101B-9397-08002B2CF9AE}" pid="4" name="LastSaved">
    <vt:filetime>2019-07-25T00:00:00Z</vt:filetime>
  </property>
</Properties>
</file>