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5.jpg" ContentType="image/jpg"/>
  <Override PartName="/ppt/media/image3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21"/>
  </p:notesMasterIdLst>
  <p:sldIdLst>
    <p:sldId id="371" r:id="rId4"/>
    <p:sldId id="417" r:id="rId5"/>
    <p:sldId id="414" r:id="rId6"/>
    <p:sldId id="433" r:id="rId7"/>
    <p:sldId id="420" r:id="rId8"/>
    <p:sldId id="434" r:id="rId9"/>
    <p:sldId id="418" r:id="rId10"/>
    <p:sldId id="423" r:id="rId11"/>
    <p:sldId id="419" r:id="rId12"/>
    <p:sldId id="428" r:id="rId13"/>
    <p:sldId id="363" r:id="rId14"/>
    <p:sldId id="271" r:id="rId15"/>
    <p:sldId id="272" r:id="rId16"/>
    <p:sldId id="273" r:id="rId17"/>
    <p:sldId id="424" r:id="rId18"/>
    <p:sldId id="425" r:id="rId19"/>
    <p:sldId id="270" r:id="rId20"/>
  </p:sldIdLst>
  <p:sldSz cx="7556500" cy="106934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n" initials="jio" lastIdx="2" clrIdx="0">
    <p:extLst>
      <p:ext uri="{19B8F6BF-5375-455C-9EA6-DF929625EA0E}">
        <p15:presenceInfo xmlns:p15="http://schemas.microsoft.com/office/powerpoint/2012/main" userId="julien" providerId="None"/>
      </p:ext>
    </p:extLst>
  </p:cmAuthor>
  <p:cmAuthor id="2" name="julien italiano" initials="ji" lastIdx="1" clrIdx="1">
    <p:extLst>
      <p:ext uri="{19B8F6BF-5375-455C-9EA6-DF929625EA0E}">
        <p15:presenceInfo xmlns:p15="http://schemas.microsoft.com/office/powerpoint/2012/main" userId="3c31590f298981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636466"/>
    <a:srgbClr val="24ABE3"/>
    <a:srgbClr val="27246A"/>
    <a:srgbClr val="37C4E3"/>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61" autoAdjust="0"/>
    <p:restoredTop sz="93457" autoAdjust="0"/>
  </p:normalViewPr>
  <p:slideViewPr>
    <p:cSldViewPr>
      <p:cViewPr varScale="1">
        <p:scale>
          <a:sx n="51" d="100"/>
          <a:sy n="51" d="100"/>
        </p:scale>
        <p:origin x="2586" y="69"/>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02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fr-FR" dirty="0"/>
          </a:p>
        </p:txBody>
      </p:sp>
      <p:sp>
        <p:nvSpPr>
          <p:cNvPr id="3" name="Espace réservé de la date 2"/>
          <p:cNvSpPr>
            <a:spLocks noGrp="1"/>
          </p:cNvSpPr>
          <p:nvPr>
            <p:ph type="dt" idx="1"/>
          </p:nvPr>
        </p:nvSpPr>
        <p:spPr>
          <a:xfrm>
            <a:off x="3850750" y="1"/>
            <a:ext cx="2945405" cy="497333"/>
          </a:xfrm>
          <a:prstGeom prst="rect">
            <a:avLst/>
          </a:prstGeom>
        </p:spPr>
        <p:txBody>
          <a:bodyPr vert="horz" lIns="88194" tIns="44097" rIns="88194" bIns="44097" rtlCol="0"/>
          <a:lstStyle>
            <a:lvl1pPr algn="r">
              <a:defRPr sz="1200"/>
            </a:lvl1pPr>
          </a:lstStyle>
          <a:p>
            <a:fld id="{1D77C062-BD7C-4208-9356-84C0C39DC3E1}" type="datetimeFigureOut">
              <a:rPr lang="fr-FR" smtClean="0"/>
              <a:t>19/05/2026</a:t>
            </a:fld>
            <a:endParaRPr lang="fr-FR" dirty="0"/>
          </a:p>
        </p:txBody>
      </p:sp>
      <p:sp>
        <p:nvSpPr>
          <p:cNvPr id="4" name="Espace réservé de l'image des diapositives 3"/>
          <p:cNvSpPr>
            <a:spLocks noGrp="1" noRot="1" noChangeAspect="1"/>
          </p:cNvSpPr>
          <p:nvPr>
            <p:ph type="sldImg" idx="2"/>
          </p:nvPr>
        </p:nvSpPr>
        <p:spPr>
          <a:xfrm>
            <a:off x="2216150" y="1241425"/>
            <a:ext cx="2366963" cy="3349625"/>
          </a:xfrm>
          <a:prstGeom prst="rect">
            <a:avLst/>
          </a:prstGeom>
          <a:noFill/>
          <a:ln w="12700">
            <a:solidFill>
              <a:prstClr val="black"/>
            </a:solidFill>
          </a:ln>
        </p:spPr>
        <p:txBody>
          <a:bodyPr vert="horz" lIns="88194" tIns="44097" rIns="88194" bIns="44097" rtlCol="0" anchor="ctr"/>
          <a:lstStyle/>
          <a:p>
            <a:endParaRPr lang="fr-FR" dirty="0"/>
          </a:p>
        </p:txBody>
      </p:sp>
      <p:sp>
        <p:nvSpPr>
          <p:cNvPr id="5" name="Espace réservé des commentaires 4"/>
          <p:cNvSpPr>
            <a:spLocks noGrp="1"/>
          </p:cNvSpPr>
          <p:nvPr>
            <p:ph type="body" sz="quarter" idx="3"/>
          </p:nvPr>
        </p:nvSpPr>
        <p:spPr>
          <a:xfrm>
            <a:off x="680527" y="4777782"/>
            <a:ext cx="5438140" cy="3907834"/>
          </a:xfrm>
          <a:prstGeom prst="rect">
            <a:avLst/>
          </a:prstGeom>
        </p:spPr>
        <p:txBody>
          <a:bodyPr vert="horz" lIns="88194" tIns="44097" rIns="88194" bIns="4409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9305"/>
            <a:ext cx="2945406" cy="497333"/>
          </a:xfrm>
          <a:prstGeom prst="rect">
            <a:avLst/>
          </a:prstGeom>
        </p:spPr>
        <p:txBody>
          <a:bodyPr vert="horz" lIns="88194" tIns="44097" rIns="88194" bIns="44097"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750" y="9429305"/>
            <a:ext cx="2945405" cy="497333"/>
          </a:xfrm>
          <a:prstGeom prst="rect">
            <a:avLst/>
          </a:prstGeom>
        </p:spPr>
        <p:txBody>
          <a:bodyPr vert="horz" lIns="88194" tIns="44097" rIns="88194" bIns="44097" rtlCol="0" anchor="b"/>
          <a:lstStyle>
            <a:lvl1pPr algn="r">
              <a:defRPr sz="1200"/>
            </a:lvl1pPr>
          </a:lstStyle>
          <a:p>
            <a:fld id="{59067481-BD3E-4A4B-9739-C0A3970D3A56}" type="slidenum">
              <a:rPr lang="fr-FR" smtClean="0"/>
              <a:t>‹N°›</a:t>
            </a:fld>
            <a:endParaRPr lang="fr-FR" dirty="0"/>
          </a:p>
        </p:txBody>
      </p:sp>
    </p:spTree>
    <p:extLst>
      <p:ext uri="{BB962C8B-B14F-4D97-AF65-F5344CB8AC3E}">
        <p14:creationId xmlns:p14="http://schemas.microsoft.com/office/powerpoint/2010/main" val="400181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067481-BD3E-4A4B-9739-C0A3970D3A56}" type="slidenum">
              <a:rPr lang="fr-FR" smtClean="0"/>
              <a:t>1</a:t>
            </a:fld>
            <a:endParaRPr lang="fr-FR" dirty="0"/>
          </a:p>
        </p:txBody>
      </p:sp>
    </p:spTree>
    <p:extLst>
      <p:ext uri="{BB962C8B-B14F-4D97-AF65-F5344CB8AC3E}">
        <p14:creationId xmlns:p14="http://schemas.microsoft.com/office/powerpoint/2010/main" val="385010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23464" y="10412657"/>
            <a:ext cx="2945129" cy="246221"/>
          </a:xfrm>
          <a:prstGeom prst="rect">
            <a:avLst/>
          </a:prstGeom>
        </p:spPr>
        <p:txBody>
          <a:bodyPr lIns="0" tIns="0" rIns="0" bIns="0"/>
          <a:lstStyle>
            <a:lvl1pPr>
              <a:defRPr sz="800" b="0" i="0">
                <a:solidFill>
                  <a:schemeClr val="bg1"/>
                </a:solidFill>
                <a:latin typeface="Trebuchet MS"/>
                <a:cs typeface="Trebuchet MS"/>
              </a:defRPr>
            </a:lvl1pPr>
          </a:lstStyle>
          <a:p>
            <a:pPr marL="12700">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55" dirty="0">
                <a:latin typeface="AvantGarde LT Book" panose="02000603030000020004" pitchFamily="2" charset="0"/>
              </a:rPr>
              <a:t> </a:t>
            </a:r>
            <a:r>
              <a:rPr lang="fr-FR" spc="105" dirty="0">
                <a:latin typeface="AvantGarde LT Book" panose="02000603030000020004" pitchFamily="2" charset="0"/>
              </a:rPr>
              <a:t>–</a:t>
            </a:r>
            <a:r>
              <a:rPr lang="fr-FR" spc="-60" dirty="0">
                <a:latin typeface="AvantGarde LT Book" panose="02000603030000020004" pitchFamily="2" charset="0"/>
              </a:rPr>
              <a:t> </a:t>
            </a:r>
            <a:r>
              <a:rPr lang="fr-FR" spc="-15" dirty="0">
                <a:latin typeface="AvantGarde LT Book" panose="02000603030000020004" pitchFamily="2" charset="0"/>
              </a:rPr>
              <a:t>Siren</a:t>
            </a:r>
            <a:r>
              <a:rPr lang="fr-FR" spc="-55" dirty="0">
                <a:latin typeface="AvantGarde LT Book" panose="02000603030000020004" pitchFamily="2" charset="0"/>
              </a:rPr>
              <a:t>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55" dirty="0">
                <a:latin typeface="AvantGarde LT Book" panose="02000603030000020004" pitchFamily="2" charset="0"/>
              </a:rPr>
              <a:t> </a:t>
            </a:r>
            <a:r>
              <a:rPr lang="fr-FR" spc="-30" dirty="0">
                <a:latin typeface="AvantGarde LT Book" panose="02000603030000020004" pitchFamily="2" charset="0"/>
              </a:rPr>
              <a:t>-</a:t>
            </a:r>
            <a:r>
              <a:rPr lang="fr-FR" spc="-60" dirty="0">
                <a:latin typeface="AvantGarde LT Book" panose="02000603030000020004" pitchFamily="2" charset="0"/>
              </a:rPr>
              <a:t>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a:t>
            </a:r>
            <a:r>
              <a:rPr lang="fr-FR" dirty="0">
                <a:latin typeface="AvantGarde LT Book" panose="02000603030000020004" pitchFamily="2" charset="0"/>
              </a:rPr>
              <a:t>32600305860</a:t>
            </a:r>
          </a:p>
        </p:txBody>
      </p:sp>
      <p:sp>
        <p:nvSpPr>
          <p:cNvPr id="3" name="Holder 3"/>
          <p:cNvSpPr>
            <a:spLocks noGrp="1"/>
          </p:cNvSpPr>
          <p:nvPr>
            <p:ph type="dt" sz="half" idx="6"/>
          </p:nvPr>
        </p:nvSpPr>
        <p:spPr>
          <a:xfrm>
            <a:off x="5350150" y="10412657"/>
            <a:ext cx="1160779" cy="123111"/>
          </a:xfrm>
          <a:prstGeom prst="rect">
            <a:avLst/>
          </a:prstGeom>
        </p:spPr>
        <p:txBody>
          <a:bodyPr lIns="0" tIns="0" rIns="0" bIns="0"/>
          <a:lstStyle>
            <a:lvl1pPr>
              <a:defRPr sz="800" b="0" i="0">
                <a:solidFill>
                  <a:schemeClr val="bg1"/>
                </a:solidFill>
                <a:latin typeface="Trebuchet MS"/>
                <a:cs typeface="Trebuchet MS"/>
              </a:defRPr>
            </a:lvl1pPr>
          </a:lstStyle>
          <a:p>
            <a:pPr marL="12700">
              <a:spcBef>
                <a:spcPts val="65"/>
              </a:spcBef>
            </a:pPr>
            <a:r>
              <a:rPr lang="fr-FR" spc="-70" dirty="0">
                <a:latin typeface="AvantGarde LT Book" panose="02000603030000020004" pitchFamily="2" charset="0"/>
              </a:rPr>
              <a:t>Tél</a:t>
            </a:r>
            <a:r>
              <a:rPr lang="fr-FR" spc="-60" dirty="0">
                <a:latin typeface="AvantGarde LT Book" panose="02000603030000020004" pitchFamily="2" charset="0"/>
              </a:rPr>
              <a:t> </a:t>
            </a:r>
            <a:r>
              <a:rPr lang="fr-FR" spc="-75" dirty="0">
                <a:latin typeface="AvantGarde LT Book" panose="02000603030000020004" pitchFamily="2" charset="0"/>
              </a:rPr>
              <a:t>:</a:t>
            </a:r>
            <a:r>
              <a:rPr lang="fr-FR" spc="-60" dirty="0">
                <a:latin typeface="AvantGarde LT Book" panose="02000603030000020004" pitchFamily="2" charset="0"/>
              </a:rPr>
              <a:t> </a:t>
            </a:r>
            <a:r>
              <a:rPr lang="fr-FR" spc="20" dirty="0">
                <a:latin typeface="AvantGarde LT Book" panose="02000603030000020004" pitchFamily="2" charset="0"/>
              </a:rPr>
              <a:t>+33(0)1 76 52 48 18</a:t>
            </a:r>
            <a:endParaRPr lang="fr-FR" dirty="0">
              <a:latin typeface="AvantGarde LT Book" panose="02000603030000020004" pitchFamily="2" charset="0"/>
            </a:endParaRPr>
          </a:p>
        </p:txBody>
      </p:sp>
      <p:sp>
        <p:nvSpPr>
          <p:cNvPr id="4" name="Holder 4"/>
          <p:cNvSpPr>
            <a:spLocks noGrp="1"/>
          </p:cNvSpPr>
          <p:nvPr>
            <p:ph type="sldNum" sz="quarter" idx="7"/>
          </p:nvPr>
        </p:nvSpPr>
        <p:spPr>
          <a:xfrm>
            <a:off x="7104123" y="10386288"/>
            <a:ext cx="249554" cy="222250"/>
          </a:xfrm>
          <a:prstGeom prst="rect">
            <a:avLst/>
          </a:prstGeom>
        </p:spPr>
        <p:txBody>
          <a:bodyPr lIns="0" tIns="0" rIns="0" bIns="0"/>
          <a:lstStyle>
            <a:lvl1pPr>
              <a:defRPr sz="1300" b="1" i="0">
                <a:solidFill>
                  <a:schemeClr val="bg1"/>
                </a:solidFill>
                <a:latin typeface="Avenir LT Std 55 Roman"/>
                <a:cs typeface="Avenir LT Std 55 Roman"/>
              </a:defRPr>
            </a:lvl1pPr>
          </a:lstStyle>
          <a:p>
            <a:pPr marL="25400">
              <a:lnSpc>
                <a:spcPct val="100000"/>
              </a:lnSpc>
              <a:spcBef>
                <a:spcPts val="20"/>
              </a:spcBef>
            </a:pPr>
            <a:fld id="{81D60167-4931-47E6-BA6A-407CBD079E47}" type="slidenum">
              <a:rPr dirty="0"/>
              <a:t>‹N°›</a:t>
            </a:fld>
            <a:r>
              <a:rPr spc="-80" dirty="0"/>
              <a:t> </a:t>
            </a:r>
            <a:r>
              <a:rPr dirty="0"/>
              <a:t>/</a:t>
            </a:r>
          </a:p>
        </p:txBody>
      </p:sp>
    </p:spTree>
    <p:extLst>
      <p:ext uri="{BB962C8B-B14F-4D97-AF65-F5344CB8AC3E}">
        <p14:creationId xmlns:p14="http://schemas.microsoft.com/office/powerpoint/2010/main" val="11045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lide 1 mast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548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946ED35-EBEC-86B9-3AEA-DDFD9CC325A5}"/>
              </a:ext>
            </a:extLst>
          </p:cNvPr>
          <p:cNvSpPr>
            <a:spLocks noGrp="1"/>
          </p:cNvSpPr>
          <p:nvPr>
            <p:ph type="body" idx="1"/>
          </p:nvPr>
        </p:nvSpPr>
        <p:spPr>
          <a:xfrm>
            <a:off x="519113" y="2846388"/>
            <a:ext cx="6518275" cy="678497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BADBB0F-BD51-08D3-170B-B4B8CE8A104C}"/>
              </a:ext>
            </a:extLst>
          </p:cNvPr>
          <p:cNvSpPr>
            <a:spLocks noGrp="1"/>
          </p:cNvSpPr>
          <p:nvPr>
            <p:ph type="dt" sz="half" idx="2"/>
          </p:nvPr>
        </p:nvSpPr>
        <p:spPr>
          <a:xfrm>
            <a:off x="519113" y="9910763"/>
            <a:ext cx="1700212"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E202EA99-0307-4138-A14F-C063F6E59E5A}" type="datetimeFigureOut">
              <a:rPr lang="fr-FR" smtClean="0"/>
              <a:t>19/05/2026</a:t>
            </a:fld>
            <a:endParaRPr lang="fr-FR"/>
          </a:p>
        </p:txBody>
      </p:sp>
      <p:sp>
        <p:nvSpPr>
          <p:cNvPr id="5" name="Espace réservé du pied de page 4">
            <a:extLst>
              <a:ext uri="{FF2B5EF4-FFF2-40B4-BE49-F238E27FC236}">
                <a16:creationId xmlns:a16="http://schemas.microsoft.com/office/drawing/2014/main" id="{45BEDB7A-68A7-A351-0CFC-BBB770C89692}"/>
              </a:ext>
            </a:extLst>
          </p:cNvPr>
          <p:cNvSpPr>
            <a:spLocks noGrp="1"/>
          </p:cNvSpPr>
          <p:nvPr>
            <p:ph type="ftr" sz="quarter" idx="3"/>
          </p:nvPr>
        </p:nvSpPr>
        <p:spPr>
          <a:xfrm>
            <a:off x="2503488" y="9910763"/>
            <a:ext cx="2549525"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6A31FD-8B15-B165-BCFD-371129426515}"/>
              </a:ext>
            </a:extLst>
          </p:cNvPr>
          <p:cNvSpPr>
            <a:spLocks noGrp="1"/>
          </p:cNvSpPr>
          <p:nvPr>
            <p:ph type="sldNum" sz="quarter" idx="4"/>
          </p:nvPr>
        </p:nvSpPr>
        <p:spPr>
          <a:xfrm>
            <a:off x="5337175" y="9910763"/>
            <a:ext cx="1700213"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0FF431C5-DD28-4F9D-9582-21FFF549B7B4}" type="slidenum">
              <a:rPr lang="fr-FR" smtClean="0"/>
              <a:t>‹N°›</a:t>
            </a:fld>
            <a:endParaRPr lang="fr-FR"/>
          </a:p>
        </p:txBody>
      </p:sp>
    </p:spTree>
    <p:extLst>
      <p:ext uri="{BB962C8B-B14F-4D97-AF65-F5344CB8AC3E}">
        <p14:creationId xmlns:p14="http://schemas.microsoft.com/office/powerpoint/2010/main" val="1544566821"/>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Aeonik" panose="020105030303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Aeonik" panose="020105030303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formationdetailing.com/1politique-rse-de-formation-detailing"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ormationdetailing.com/" TargetMode="External"/><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annuaire-du-detailing.com/" TargetMode="External"/><Relationship Id="rId5" Type="http://schemas.openxmlformats.org/officeDocument/2006/relationships/hyperlink" Target="https://detailing-france.fr/" TargetMode="External"/><Relationship Id="rId10" Type="http://schemas.openxmlformats.org/officeDocument/2006/relationships/image" Target="../media/image24.png"/><Relationship Id="rId4" Type="http://schemas.openxmlformats.org/officeDocument/2006/relationships/hyperlink" Target="https://sp-formation.com/"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fifpl.fr/profession-liberale/criteres-de-prise-en-charge" TargetMode="External"/><Relationship Id="rId3" Type="http://schemas.openxmlformats.org/officeDocument/2006/relationships/hyperlink" Target="https://www.secu-independants.fr/contact/attestations/#c46922" TargetMode="External"/><Relationship Id="rId7" Type="http://schemas.openxmlformats.org/officeDocument/2006/relationships/hyperlink" Target="https://communication-agefice.fr/"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mon-entreprise.fafcea.com/" TargetMode="External"/><Relationship Id="rId11" Type="http://schemas.openxmlformats.org/officeDocument/2006/relationships/hyperlink" Target="https://formationdetailing.com/demander-un-financement" TargetMode="External"/><Relationship Id="rId5" Type="http://schemas.openxmlformats.org/officeDocument/2006/relationships/hyperlink" Target="https://autoentrepreneur.urssaf.fr/" TargetMode="External"/><Relationship Id="rId10" Type="http://schemas.openxmlformats.org/officeDocument/2006/relationships/hyperlink" Target="https://formationdetailing.com/formations-par-type/formations-eligibles-au-cpf/" TargetMode="External"/><Relationship Id="rId4" Type="http://schemas.openxmlformats.org/officeDocument/2006/relationships/hyperlink" Target="http://www.urssaf.fr/" TargetMode="External"/><Relationship Id="rId9" Type="http://schemas.openxmlformats.org/officeDocument/2006/relationships/hyperlink" Target="https://www.moncompteformation.gouv.fr/espace-prive/html/%23/connexion"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hyperlink" Target="mailto:info@formationdetailing.com" TargetMode="Externa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5.jp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hyperlink" Target="http://www.formationdetailing.com/" TargetMode="External"/><Relationship Id="rId15" Type="http://schemas.openxmlformats.org/officeDocument/2006/relationships/image" Target="../media/image35.jp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hyperlink" Target="https://www.legifrance.gouv.fr/codes/article_lc/LEGIARTI000006904409#:%C2%A0:text=Article%20L6352%2D12-,Version%20en%20vigueur%20depuis%20le%2001%20mai%202008,agr%C3%A9ment%20de%20l'Etat.%22"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D0176A-0D4E-C73D-C3AA-F90FEB9A1C1A}"/>
              </a:ext>
            </a:extLst>
          </p:cNvPr>
          <p:cNvPicPr>
            <a:picLocks noChangeAspect="1"/>
          </p:cNvPicPr>
          <p:nvPr/>
        </p:nvPicPr>
        <p:blipFill>
          <a:blip r:embed="rId3"/>
          <a:stretch>
            <a:fillRect/>
          </a:stretch>
        </p:blipFill>
        <p:spPr>
          <a:xfrm>
            <a:off x="0" y="-32458"/>
            <a:ext cx="7560000" cy="10725858"/>
          </a:xfrm>
          <a:prstGeom prst="rect">
            <a:avLst/>
          </a:prstGeom>
        </p:spPr>
      </p:pic>
      <p:sp>
        <p:nvSpPr>
          <p:cNvPr id="32" name="object 32"/>
          <p:cNvSpPr txBox="1"/>
          <p:nvPr/>
        </p:nvSpPr>
        <p:spPr>
          <a:xfrm>
            <a:off x="2146300" y="9915108"/>
            <a:ext cx="5410200" cy="525785"/>
          </a:xfrm>
          <a:prstGeom prst="rect">
            <a:avLst/>
          </a:prstGeom>
        </p:spPr>
        <p:txBody>
          <a:bodyPr vert="horz" wrap="square" lIns="0" tIns="12700" rIns="0" bIns="0" rtlCol="0">
            <a:spAutoFit/>
          </a:bodyPr>
          <a:lstStyle/>
          <a:p>
            <a:pPr marL="12700">
              <a:lnSpc>
                <a:spcPts val="2000"/>
              </a:lnSpc>
            </a:pPr>
            <a:r>
              <a:rPr lang="fr-FR" sz="2000" dirty="0">
                <a:solidFill>
                  <a:schemeClr val="bg1"/>
                </a:solidFill>
              </a:rPr>
              <a:t>M27 – Formation Réparation de jantes peintes aluminium</a:t>
            </a:r>
            <a:endParaRPr lang="fr-FR" sz="2000" b="1" spc="20" dirty="0">
              <a:solidFill>
                <a:schemeClr val="bg1"/>
              </a:solidFill>
              <a:latin typeface="Aeonik" panose="02010503030300000000" pitchFamily="2" charset="0"/>
              <a:cs typeface="Dosis"/>
            </a:endParaRPr>
          </a:p>
        </p:txBody>
      </p:sp>
      <p:sp>
        <p:nvSpPr>
          <p:cNvPr id="15" name="object 46">
            <a:extLst>
              <a:ext uri="{FF2B5EF4-FFF2-40B4-BE49-F238E27FC236}">
                <a16:creationId xmlns:a16="http://schemas.microsoft.com/office/drawing/2014/main" id="{4A5D6DB8-80CD-2307-3BE2-578145372251}"/>
              </a:ext>
            </a:extLst>
          </p:cNvPr>
          <p:cNvSpPr txBox="1"/>
          <p:nvPr/>
        </p:nvSpPr>
        <p:spPr>
          <a:xfrm>
            <a:off x="3022537" y="10498599"/>
            <a:ext cx="1473303" cy="182101"/>
          </a:xfrm>
          <a:prstGeom prst="rect">
            <a:avLst/>
          </a:prstGeom>
        </p:spPr>
        <p:txBody>
          <a:bodyPr vert="horz" wrap="square" lIns="0" tIns="12700" rIns="0" bIns="0" rtlCol="0" anchor="t">
            <a:spAutoFit/>
          </a:bodyPr>
          <a:lstStyle/>
          <a:p>
            <a:pPr marL="12700" algn="ctr">
              <a:lnSpc>
                <a:spcPct val="100000"/>
              </a:lnSpc>
              <a:spcBef>
                <a:spcPts val="100"/>
              </a:spcBef>
            </a:pPr>
            <a:r>
              <a:rPr lang="fr-FR" sz="1100" b="1" spc="-5" dirty="0">
                <a:solidFill>
                  <a:srgbClr val="37C4E3"/>
                </a:solidFill>
                <a:latin typeface="Dosis"/>
                <a:cs typeface="Dosis"/>
              </a:rPr>
              <a:t>Version.260202</a:t>
            </a:r>
          </a:p>
        </p:txBody>
      </p:sp>
      <p:sp>
        <p:nvSpPr>
          <p:cNvPr id="16" name="object 32">
            <a:extLst>
              <a:ext uri="{FF2B5EF4-FFF2-40B4-BE49-F238E27FC236}">
                <a16:creationId xmlns:a16="http://schemas.microsoft.com/office/drawing/2014/main" id="{3525E809-F85E-F898-8A87-B4245D28F380}"/>
              </a:ext>
            </a:extLst>
          </p:cNvPr>
          <p:cNvSpPr txBox="1"/>
          <p:nvPr/>
        </p:nvSpPr>
        <p:spPr>
          <a:xfrm>
            <a:off x="120650" y="97328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spc="20" dirty="0">
                <a:solidFill>
                  <a:srgbClr val="24ABE3"/>
                </a:solidFill>
                <a:latin typeface="Jupiter Mission" pitchFamily="2" charset="0"/>
                <a:cs typeface="Dosis"/>
              </a:rPr>
              <a:t>M</a:t>
            </a:r>
          </a:p>
        </p:txBody>
      </p:sp>
      <p:sp>
        <p:nvSpPr>
          <p:cNvPr id="18" name="object 32">
            <a:extLst>
              <a:ext uri="{FF2B5EF4-FFF2-40B4-BE49-F238E27FC236}">
                <a16:creationId xmlns:a16="http://schemas.microsoft.com/office/drawing/2014/main" id="{A3FD6355-16FF-4D74-D36B-2839F1550302}"/>
              </a:ext>
            </a:extLst>
          </p:cNvPr>
          <p:cNvSpPr txBox="1"/>
          <p:nvPr/>
        </p:nvSpPr>
        <p:spPr>
          <a:xfrm>
            <a:off x="806450" y="9801874"/>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Tree>
    <p:extLst>
      <p:ext uri="{BB962C8B-B14F-4D97-AF65-F5344CB8AC3E}">
        <p14:creationId xmlns:p14="http://schemas.microsoft.com/office/powerpoint/2010/main" val="3969838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6903-FC36-05AE-619F-5838C172B537}"/>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BAD2CFD2-8E1C-C080-8FE4-0822EFD1D0D0}"/>
              </a:ext>
            </a:extLst>
          </p:cNvPr>
          <p:cNvPicPr>
            <a:picLocks noChangeAspect="1"/>
          </p:cNvPicPr>
          <p:nvPr/>
        </p:nvPicPr>
        <p:blipFill>
          <a:blip r:embed="rId2"/>
          <a:srcRect/>
          <a:stretch/>
        </p:blipFill>
        <p:spPr>
          <a:xfrm>
            <a:off x="-2066" y="-1"/>
            <a:ext cx="7560000" cy="2357093"/>
          </a:xfrm>
          <a:prstGeom prst="rect">
            <a:avLst/>
          </a:prstGeom>
        </p:spPr>
      </p:pic>
      <p:sp>
        <p:nvSpPr>
          <p:cNvPr id="5" name="Triangle rectangle 4">
            <a:extLst>
              <a:ext uri="{FF2B5EF4-FFF2-40B4-BE49-F238E27FC236}">
                <a16:creationId xmlns:a16="http://schemas.microsoft.com/office/drawing/2014/main" id="{695D032C-072F-8404-63D5-99E8CA8B0F98}"/>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8B0E3DE-E62C-74F5-DC83-D31967A37717}"/>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3DAECED6-200A-7E57-246C-0F270899B836}"/>
              </a:ext>
            </a:extLst>
          </p:cNvPr>
          <p:cNvSpPr/>
          <p:nvPr/>
        </p:nvSpPr>
        <p:spPr>
          <a:xfrm>
            <a:off x="1584093" y="9599932"/>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C70A38C1-9753-15D0-276D-3588030B2016}"/>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8C9D979C-C985-E18C-DC97-03CB28411026}"/>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8B4AE0B5-5359-05A3-D60A-D0C0AF8FBE1F}"/>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F6345485-0602-58C7-A2D8-C3748F5F5EB5}"/>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10</a:t>
            </a:fld>
            <a:r>
              <a:rPr lang="fr-FR" spc="-80" dirty="0"/>
              <a:t> </a:t>
            </a:r>
            <a:r>
              <a:rPr lang="fr-FR" dirty="0"/>
              <a:t>/</a:t>
            </a:r>
          </a:p>
        </p:txBody>
      </p:sp>
      <p:sp>
        <p:nvSpPr>
          <p:cNvPr id="16" name="Trapèze 15">
            <a:extLst>
              <a:ext uri="{FF2B5EF4-FFF2-40B4-BE49-F238E27FC236}">
                <a16:creationId xmlns:a16="http://schemas.microsoft.com/office/drawing/2014/main" id="{7C42ACF6-C1CF-E766-2A6B-C341F9A40553}"/>
              </a:ext>
            </a:extLst>
          </p:cNvPr>
          <p:cNvSpPr/>
          <p:nvPr/>
        </p:nvSpPr>
        <p:spPr>
          <a:xfrm rot="10800000">
            <a:off x="2490958" y="2715255"/>
            <a:ext cx="6655086"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F3FE022F-C780-0C40-6BC3-1CF3C5072439}"/>
              </a:ext>
            </a:extLst>
          </p:cNvPr>
          <p:cNvSpPr txBox="1"/>
          <p:nvPr/>
        </p:nvSpPr>
        <p:spPr>
          <a:xfrm>
            <a:off x="785929" y="2682596"/>
            <a:ext cx="6655087"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DATES DE FORMATION</a:t>
            </a:r>
          </a:p>
        </p:txBody>
      </p:sp>
      <p:sp>
        <p:nvSpPr>
          <p:cNvPr id="4" name="object 46">
            <a:extLst>
              <a:ext uri="{FF2B5EF4-FFF2-40B4-BE49-F238E27FC236}">
                <a16:creationId xmlns:a16="http://schemas.microsoft.com/office/drawing/2014/main" id="{81A37DD5-BA11-F1D9-85DA-28D091CA2783}"/>
              </a:ext>
            </a:extLst>
          </p:cNvPr>
          <p:cNvSpPr txBox="1"/>
          <p:nvPr/>
        </p:nvSpPr>
        <p:spPr>
          <a:xfrm>
            <a:off x="4006851" y="3703831"/>
            <a:ext cx="3222050" cy="843821"/>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r">
              <a:lnSpc>
                <a:spcPct val="100000"/>
              </a:lnSpc>
              <a:buNone/>
            </a:pPr>
            <a:r>
              <a:rPr lang="fr-FR" sz="1800" dirty="0"/>
              <a:t>Aix en Provence 8 et 9 Juillet 2026 </a:t>
            </a:r>
          </a:p>
          <a:p>
            <a:pPr marL="0" indent="0" algn="r">
              <a:lnSpc>
                <a:spcPct val="100000"/>
              </a:lnSpc>
              <a:buNone/>
            </a:pPr>
            <a:r>
              <a:rPr lang="fr-FR" sz="1800" dirty="0"/>
              <a:t>Lyon 8 et 9 Octobre 2026</a:t>
            </a:r>
          </a:p>
          <a:p>
            <a:pPr marL="0" indent="0" algn="r">
              <a:lnSpc>
                <a:spcPct val="100000"/>
              </a:lnSpc>
              <a:buNone/>
            </a:pPr>
            <a:r>
              <a:rPr lang="fr-FR" sz="1800" dirty="0"/>
              <a:t>Lyon 3 et 4 Décembre 2026</a:t>
            </a:r>
          </a:p>
        </p:txBody>
      </p:sp>
      <p:pic>
        <p:nvPicPr>
          <p:cNvPr id="24" name="Image 23">
            <a:extLst>
              <a:ext uri="{FF2B5EF4-FFF2-40B4-BE49-F238E27FC236}">
                <a16:creationId xmlns:a16="http://schemas.microsoft.com/office/drawing/2014/main" id="{EEE93122-BC18-C781-7C4D-946511C9D295}"/>
              </a:ext>
            </a:extLst>
          </p:cNvPr>
          <p:cNvPicPr>
            <a:picLocks noChangeAspect="1"/>
          </p:cNvPicPr>
          <p:nvPr/>
        </p:nvPicPr>
        <p:blipFill>
          <a:blip r:embed="rId3"/>
          <a:stretch>
            <a:fillRect/>
          </a:stretch>
        </p:blipFill>
        <p:spPr>
          <a:xfrm>
            <a:off x="4630213" y="7632700"/>
            <a:ext cx="2076498" cy="2076498"/>
          </a:xfrm>
          <a:prstGeom prst="rect">
            <a:avLst/>
          </a:prstGeom>
        </p:spPr>
      </p:pic>
      <p:sp>
        <p:nvSpPr>
          <p:cNvPr id="27" name="Trapèze 26">
            <a:extLst>
              <a:ext uri="{FF2B5EF4-FFF2-40B4-BE49-F238E27FC236}">
                <a16:creationId xmlns:a16="http://schemas.microsoft.com/office/drawing/2014/main" id="{A405FE47-9207-7885-9290-410181A26596}"/>
              </a:ext>
            </a:extLst>
          </p:cNvPr>
          <p:cNvSpPr/>
          <p:nvPr/>
        </p:nvSpPr>
        <p:spPr>
          <a:xfrm rot="10800000">
            <a:off x="1927826" y="5712868"/>
            <a:ext cx="6655086"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1F489D9-4F43-2F6C-538B-14649D59CA3C}"/>
              </a:ext>
            </a:extLst>
          </p:cNvPr>
          <p:cNvSpPr txBox="1"/>
          <p:nvPr/>
        </p:nvSpPr>
        <p:spPr>
          <a:xfrm>
            <a:off x="714465" y="5697754"/>
            <a:ext cx="6655087"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NOUS CONTACTER</a:t>
            </a:r>
          </a:p>
        </p:txBody>
      </p:sp>
      <p:sp>
        <p:nvSpPr>
          <p:cNvPr id="34" name="ZoneTexte 33">
            <a:extLst>
              <a:ext uri="{FF2B5EF4-FFF2-40B4-BE49-F238E27FC236}">
                <a16:creationId xmlns:a16="http://schemas.microsoft.com/office/drawing/2014/main" id="{6FDF420A-906D-5CF8-C43A-D75681EE88D2}"/>
              </a:ext>
            </a:extLst>
          </p:cNvPr>
          <p:cNvSpPr txBox="1"/>
          <p:nvPr/>
        </p:nvSpPr>
        <p:spPr>
          <a:xfrm>
            <a:off x="5938398" y="3085541"/>
            <a:ext cx="1447433"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t>2026</a:t>
            </a:r>
          </a:p>
        </p:txBody>
      </p:sp>
      <p:sp>
        <p:nvSpPr>
          <p:cNvPr id="36" name="object 46">
            <a:extLst>
              <a:ext uri="{FF2B5EF4-FFF2-40B4-BE49-F238E27FC236}">
                <a16:creationId xmlns:a16="http://schemas.microsoft.com/office/drawing/2014/main" id="{EE6DD471-8816-B2AF-348D-3A90BACA281A}"/>
              </a:ext>
            </a:extLst>
          </p:cNvPr>
          <p:cNvSpPr txBox="1"/>
          <p:nvPr/>
        </p:nvSpPr>
        <p:spPr>
          <a:xfrm>
            <a:off x="4578169" y="7190477"/>
            <a:ext cx="2076498" cy="289823"/>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ctr">
              <a:lnSpc>
                <a:spcPct val="100000"/>
              </a:lnSpc>
              <a:buNone/>
            </a:pPr>
            <a:r>
              <a:rPr lang="fr-FR" sz="1800" dirty="0"/>
              <a:t>+33 1 76 52 48 18</a:t>
            </a:r>
          </a:p>
        </p:txBody>
      </p:sp>
      <p:pic>
        <p:nvPicPr>
          <p:cNvPr id="44" name="Image 43">
            <a:extLst>
              <a:ext uri="{FF2B5EF4-FFF2-40B4-BE49-F238E27FC236}">
                <a16:creationId xmlns:a16="http://schemas.microsoft.com/office/drawing/2014/main" id="{E7E7CF40-2EE0-4F8D-3182-03EAE0F112B6}"/>
              </a:ext>
            </a:extLst>
          </p:cNvPr>
          <p:cNvPicPr>
            <a:picLocks noChangeAspect="1"/>
          </p:cNvPicPr>
          <p:nvPr/>
        </p:nvPicPr>
        <p:blipFill>
          <a:blip r:embed="rId4"/>
          <a:stretch>
            <a:fillRect/>
          </a:stretch>
        </p:blipFill>
        <p:spPr>
          <a:xfrm>
            <a:off x="5274315" y="6381688"/>
            <a:ext cx="774834" cy="786026"/>
          </a:xfrm>
          <a:prstGeom prst="rect">
            <a:avLst/>
          </a:prstGeom>
        </p:spPr>
      </p:pic>
      <p:pic>
        <p:nvPicPr>
          <p:cNvPr id="46" name="Image 45">
            <a:extLst>
              <a:ext uri="{FF2B5EF4-FFF2-40B4-BE49-F238E27FC236}">
                <a16:creationId xmlns:a16="http://schemas.microsoft.com/office/drawing/2014/main" id="{0EEA372C-789A-3C19-D4AB-8F4E414886CF}"/>
              </a:ext>
            </a:extLst>
          </p:cNvPr>
          <p:cNvPicPr>
            <a:picLocks noChangeAspect="1"/>
          </p:cNvPicPr>
          <p:nvPr/>
        </p:nvPicPr>
        <p:blipFill>
          <a:blip r:embed="rId5"/>
          <a:stretch>
            <a:fillRect/>
          </a:stretch>
        </p:blipFill>
        <p:spPr>
          <a:xfrm>
            <a:off x="849789" y="7632700"/>
            <a:ext cx="2076498" cy="2076498"/>
          </a:xfrm>
          <a:prstGeom prst="rect">
            <a:avLst/>
          </a:prstGeom>
        </p:spPr>
      </p:pic>
      <p:sp>
        <p:nvSpPr>
          <p:cNvPr id="47" name="object 46">
            <a:extLst>
              <a:ext uri="{FF2B5EF4-FFF2-40B4-BE49-F238E27FC236}">
                <a16:creationId xmlns:a16="http://schemas.microsoft.com/office/drawing/2014/main" id="{2DA0DFC5-25C2-4CDD-A146-18791A5636AD}"/>
              </a:ext>
            </a:extLst>
          </p:cNvPr>
          <p:cNvSpPr txBox="1"/>
          <p:nvPr/>
        </p:nvSpPr>
        <p:spPr>
          <a:xfrm>
            <a:off x="849789" y="7243586"/>
            <a:ext cx="2076498" cy="228268"/>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ctr">
              <a:lnSpc>
                <a:spcPct val="100000"/>
              </a:lnSpc>
              <a:buNone/>
            </a:pPr>
            <a:r>
              <a:rPr lang="fr-FR" dirty="0"/>
              <a:t>info@formationdetailing.fr</a:t>
            </a:r>
          </a:p>
        </p:txBody>
      </p:sp>
      <p:pic>
        <p:nvPicPr>
          <p:cNvPr id="50" name="Image 49">
            <a:extLst>
              <a:ext uri="{FF2B5EF4-FFF2-40B4-BE49-F238E27FC236}">
                <a16:creationId xmlns:a16="http://schemas.microsoft.com/office/drawing/2014/main" id="{1843BE75-8A9E-33C5-894F-760845F8DE31}"/>
              </a:ext>
            </a:extLst>
          </p:cNvPr>
          <p:cNvPicPr>
            <a:picLocks noChangeAspect="1"/>
          </p:cNvPicPr>
          <p:nvPr/>
        </p:nvPicPr>
        <p:blipFill>
          <a:blip r:embed="rId6"/>
          <a:stretch>
            <a:fillRect/>
          </a:stretch>
        </p:blipFill>
        <p:spPr>
          <a:xfrm>
            <a:off x="1490541" y="6372486"/>
            <a:ext cx="794994" cy="794994"/>
          </a:xfrm>
          <a:prstGeom prst="rect">
            <a:avLst/>
          </a:prstGeom>
        </p:spPr>
      </p:pic>
      <p:sp>
        <p:nvSpPr>
          <p:cNvPr id="6" name="object 32">
            <a:extLst>
              <a:ext uri="{FF2B5EF4-FFF2-40B4-BE49-F238E27FC236}">
                <a16:creationId xmlns:a16="http://schemas.microsoft.com/office/drawing/2014/main" id="{F4C07E5F-AF6C-167C-6D44-F422720AACE3}"/>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1" name="object 32">
            <a:extLst>
              <a:ext uri="{FF2B5EF4-FFF2-40B4-BE49-F238E27FC236}">
                <a16:creationId xmlns:a16="http://schemas.microsoft.com/office/drawing/2014/main" id="{F5876469-57F3-964C-5562-5ED984554118}"/>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3" name="object 32">
            <a:extLst>
              <a:ext uri="{FF2B5EF4-FFF2-40B4-BE49-F238E27FC236}">
                <a16:creationId xmlns:a16="http://schemas.microsoft.com/office/drawing/2014/main" id="{00A1DBB6-460E-D1F6-B932-04B141E34961}"/>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10" name="object 62">
            <a:extLst>
              <a:ext uri="{FF2B5EF4-FFF2-40B4-BE49-F238E27FC236}">
                <a16:creationId xmlns:a16="http://schemas.microsoft.com/office/drawing/2014/main" id="{697B526C-4685-D675-86FB-895EEA90B9D9}"/>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264165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580176" y="12404"/>
            <a:ext cx="2971720" cy="10668766"/>
          </a:xfrm>
          <a:prstGeom prst="rect">
            <a:avLst/>
          </a:prstGeom>
        </p:spPr>
      </p:pic>
      <p:sp>
        <p:nvSpPr>
          <p:cNvPr id="3" name="Text 0"/>
          <p:cNvSpPr/>
          <p:nvPr/>
        </p:nvSpPr>
        <p:spPr>
          <a:xfrm>
            <a:off x="489163" y="393221"/>
            <a:ext cx="3747787" cy="1731119"/>
          </a:xfrm>
          <a:prstGeom prst="rect">
            <a:avLst/>
          </a:prstGeom>
          <a:noFill/>
          <a:ln/>
        </p:spPr>
        <p:txBody>
          <a:bodyPr wrap="square" lIns="0" tIns="0" rIns="0" bIns="0" rtlCol="0" anchor="t"/>
          <a:lstStyle/>
          <a:p>
            <a:pPr>
              <a:lnSpc>
                <a:spcPts val="3405"/>
              </a:lnSpc>
            </a:pPr>
            <a:r>
              <a:rPr lang="en-US" sz="2709" b="1" dirty="0">
                <a:solidFill>
                  <a:srgbClr val="000000"/>
                </a:solidFill>
                <a:latin typeface="Century Gothic" panose="020B0502020202020204" pitchFamily="34" charset="0"/>
                <a:ea typeface="Syne Bold" pitchFamily="34" charset="-122"/>
                <a:cs typeface="Syne Bold" pitchFamily="34" charset="-120"/>
              </a:rPr>
              <a:t>Notre Engagement RSE chez Formation Detailing</a:t>
            </a:r>
            <a:endParaRPr lang="en-US" sz="2709" dirty="0">
              <a:latin typeface="Century Gothic" panose="020B0502020202020204" pitchFamily="34" charset="0"/>
            </a:endParaRPr>
          </a:p>
        </p:txBody>
      </p:sp>
      <p:sp>
        <p:nvSpPr>
          <p:cNvPr id="4" name="Text 1"/>
          <p:cNvSpPr/>
          <p:nvPr/>
        </p:nvSpPr>
        <p:spPr>
          <a:xfrm>
            <a:off x="489163" y="2332069"/>
            <a:ext cx="3747787" cy="1108054"/>
          </a:xfrm>
          <a:prstGeom prst="rect">
            <a:avLst/>
          </a:prstGeom>
          <a:noFill/>
          <a:ln/>
        </p:spPr>
        <p:txBody>
          <a:bodyPr wrap="squar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Chez Formation Detailing, nous plaçons la Responsabilité Sociétale des Entreprises au cœur de notre mission. Notre démarche RSE s'articule autour de trois piliers fondamentaux qui soutiennent notre vision de devenir le leader du detailing responsable en France.</a:t>
            </a:r>
            <a:endParaRPr lang="en-US" sz="1084" dirty="0"/>
          </a:p>
        </p:txBody>
      </p:sp>
      <p:pic>
        <p:nvPicPr>
          <p:cNvPr id="5" name="Image 1" descr="preencoded.png"/>
          <p:cNvPicPr>
            <a:picLocks noChangeAspect="1"/>
          </p:cNvPicPr>
          <p:nvPr/>
        </p:nvPicPr>
        <p:blipFill>
          <a:blip r:embed="rId4"/>
          <a:stretch>
            <a:fillRect/>
          </a:stretch>
        </p:blipFill>
        <p:spPr>
          <a:xfrm>
            <a:off x="1744691" y="3595890"/>
            <a:ext cx="1236732" cy="381860"/>
          </a:xfrm>
          <a:prstGeom prst="rect">
            <a:avLst/>
          </a:prstGeom>
        </p:spPr>
      </p:pic>
      <p:pic>
        <p:nvPicPr>
          <p:cNvPr id="6" name="Image 2" descr="preencoded.png"/>
          <p:cNvPicPr>
            <a:picLocks noChangeAspect="1"/>
          </p:cNvPicPr>
          <p:nvPr/>
        </p:nvPicPr>
        <p:blipFill>
          <a:blip r:embed="rId5"/>
          <a:stretch>
            <a:fillRect/>
          </a:stretch>
        </p:blipFill>
        <p:spPr>
          <a:xfrm>
            <a:off x="2265672" y="3708354"/>
            <a:ext cx="194708" cy="243416"/>
          </a:xfrm>
          <a:prstGeom prst="rect">
            <a:avLst/>
          </a:prstGeom>
        </p:spPr>
      </p:pic>
      <p:pic>
        <p:nvPicPr>
          <p:cNvPr id="7" name="Image 3" descr="preencoded.png"/>
          <p:cNvPicPr>
            <a:picLocks noChangeAspect="1"/>
          </p:cNvPicPr>
          <p:nvPr/>
        </p:nvPicPr>
        <p:blipFill>
          <a:blip r:embed="rId6"/>
          <a:stretch>
            <a:fillRect/>
          </a:stretch>
        </p:blipFill>
        <p:spPr>
          <a:xfrm>
            <a:off x="1126294" y="4012331"/>
            <a:ext cx="2473525" cy="381860"/>
          </a:xfrm>
          <a:prstGeom prst="rect">
            <a:avLst/>
          </a:prstGeom>
        </p:spPr>
      </p:pic>
      <p:pic>
        <p:nvPicPr>
          <p:cNvPr id="8" name="Image 4" descr="preencoded.png"/>
          <p:cNvPicPr>
            <a:picLocks noChangeAspect="1"/>
          </p:cNvPicPr>
          <p:nvPr/>
        </p:nvPicPr>
        <p:blipFill>
          <a:blip r:embed="rId7"/>
          <a:stretch>
            <a:fillRect/>
          </a:stretch>
        </p:blipFill>
        <p:spPr>
          <a:xfrm>
            <a:off x="2265672" y="4081554"/>
            <a:ext cx="194708" cy="243416"/>
          </a:xfrm>
          <a:prstGeom prst="rect">
            <a:avLst/>
          </a:prstGeom>
        </p:spPr>
      </p:pic>
      <p:pic>
        <p:nvPicPr>
          <p:cNvPr id="9" name="Image 5" descr="preencoded.png"/>
          <p:cNvPicPr>
            <a:picLocks noChangeAspect="1"/>
          </p:cNvPicPr>
          <p:nvPr/>
        </p:nvPicPr>
        <p:blipFill>
          <a:blip r:embed="rId8"/>
          <a:stretch>
            <a:fillRect/>
          </a:stretch>
        </p:blipFill>
        <p:spPr>
          <a:xfrm>
            <a:off x="507897" y="4428772"/>
            <a:ext cx="3710258" cy="381860"/>
          </a:xfrm>
          <a:prstGeom prst="rect">
            <a:avLst/>
          </a:prstGeom>
        </p:spPr>
      </p:pic>
      <p:pic>
        <p:nvPicPr>
          <p:cNvPr id="10" name="Image 6" descr="preencoded.png"/>
          <p:cNvPicPr>
            <a:picLocks noChangeAspect="1"/>
          </p:cNvPicPr>
          <p:nvPr/>
        </p:nvPicPr>
        <p:blipFill>
          <a:blip r:embed="rId9"/>
          <a:stretch>
            <a:fillRect/>
          </a:stretch>
        </p:blipFill>
        <p:spPr>
          <a:xfrm>
            <a:off x="2265611" y="4497995"/>
            <a:ext cx="194708" cy="243416"/>
          </a:xfrm>
          <a:prstGeom prst="rect">
            <a:avLst/>
          </a:prstGeom>
        </p:spPr>
      </p:pic>
      <p:sp>
        <p:nvSpPr>
          <p:cNvPr id="11" name="Shape 2"/>
          <p:cNvSpPr/>
          <p:nvPr/>
        </p:nvSpPr>
        <p:spPr>
          <a:xfrm>
            <a:off x="489164" y="5104846"/>
            <a:ext cx="276952" cy="276952"/>
          </a:xfrm>
          <a:prstGeom prst="roundRect">
            <a:avLst>
              <a:gd name="adj" fmla="val 1703"/>
            </a:avLst>
          </a:prstGeom>
          <a:solidFill>
            <a:srgbClr val="E8E9F0"/>
          </a:solidFill>
          <a:ln w="15240">
            <a:solidFill>
              <a:srgbClr val="C4C5D3"/>
            </a:solidFill>
            <a:prstDash val="solid"/>
          </a:ln>
          <a:effectLst>
            <a:outerShdw dist="24130" dir="2700000" algn="bl" rotWithShape="0">
              <a:srgbClr val="C4C5D3">
                <a:alpha val="100000"/>
              </a:srgbClr>
            </a:outerShdw>
          </a:effectLst>
        </p:spPr>
        <p:txBody>
          <a:bodyPr/>
          <a:lstStyle/>
          <a:p>
            <a:endParaRPr lang="fr-FR"/>
          </a:p>
        </p:txBody>
      </p:sp>
      <p:pic>
        <p:nvPicPr>
          <p:cNvPr id="12" name="Image 7" descr="preencoded.png"/>
          <p:cNvPicPr>
            <a:picLocks noChangeAspect="1"/>
          </p:cNvPicPr>
          <p:nvPr/>
        </p:nvPicPr>
        <p:blipFill>
          <a:blip r:embed="rId10"/>
          <a:stretch>
            <a:fillRect/>
          </a:stretch>
        </p:blipFill>
        <p:spPr>
          <a:xfrm>
            <a:off x="541065" y="5135127"/>
            <a:ext cx="173087" cy="216328"/>
          </a:xfrm>
          <a:prstGeom prst="rect">
            <a:avLst/>
          </a:prstGeom>
        </p:spPr>
      </p:pic>
      <p:sp>
        <p:nvSpPr>
          <p:cNvPr id="13" name="Text 3"/>
          <p:cNvSpPr/>
          <p:nvPr/>
        </p:nvSpPr>
        <p:spPr>
          <a:xfrm>
            <a:off x="904560" y="5104846"/>
            <a:ext cx="1731056" cy="216328"/>
          </a:xfrm>
          <a:prstGeom prst="rect">
            <a:avLst/>
          </a:prstGeom>
          <a:noFill/>
          <a:ln/>
        </p:spPr>
        <p:txBody>
          <a:bodyPr wrap="none" lIns="0" tIns="0" rIns="0" bIns="0" rtlCol="0" anchor="t"/>
          <a:lstStyle/>
          <a:p>
            <a:pPr>
              <a:lnSpc>
                <a:spcPts val="1702"/>
              </a:lnSpc>
            </a:pPr>
            <a:r>
              <a:rPr lang="en-US" sz="1341" b="1" dirty="0">
                <a:solidFill>
                  <a:srgbClr val="000000"/>
                </a:solidFill>
                <a:latin typeface="Syne Bold" pitchFamily="34" charset="0"/>
                <a:ea typeface="Syne Bold" pitchFamily="34" charset="-122"/>
                <a:cs typeface="Syne Bold" pitchFamily="34" charset="-120"/>
              </a:rPr>
              <a:t>Pilier Économique</a:t>
            </a:r>
            <a:endParaRPr lang="en-US" sz="1341" dirty="0"/>
          </a:p>
        </p:txBody>
      </p:sp>
      <p:sp>
        <p:nvSpPr>
          <p:cNvPr id="14" name="Text 4"/>
          <p:cNvSpPr/>
          <p:nvPr/>
        </p:nvSpPr>
        <p:spPr>
          <a:xfrm>
            <a:off x="904562" y="5404217"/>
            <a:ext cx="3332389" cy="221611"/>
          </a:xfrm>
          <a:prstGeom prst="rect">
            <a:avLst/>
          </a:prstGeom>
          <a:noFill/>
          <a:ln/>
        </p:spPr>
        <p:txBody>
          <a:bodyPr wrap="non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Gouvernance éthique et durable</a:t>
            </a:r>
            <a:endParaRPr lang="en-US" sz="1084" dirty="0"/>
          </a:p>
        </p:txBody>
      </p:sp>
      <p:sp>
        <p:nvSpPr>
          <p:cNvPr id="15" name="Shape 5"/>
          <p:cNvSpPr/>
          <p:nvPr/>
        </p:nvSpPr>
        <p:spPr>
          <a:xfrm>
            <a:off x="489164" y="5850817"/>
            <a:ext cx="276952" cy="276952"/>
          </a:xfrm>
          <a:prstGeom prst="roundRect">
            <a:avLst>
              <a:gd name="adj" fmla="val 1703"/>
            </a:avLst>
          </a:prstGeom>
          <a:solidFill>
            <a:srgbClr val="E8E9F0"/>
          </a:solidFill>
          <a:ln w="15240">
            <a:solidFill>
              <a:srgbClr val="C4C5D3"/>
            </a:solidFill>
            <a:prstDash val="solid"/>
          </a:ln>
          <a:effectLst>
            <a:outerShdw dist="24130" dir="2700000" algn="bl" rotWithShape="0">
              <a:srgbClr val="C4C5D3">
                <a:alpha val="100000"/>
              </a:srgbClr>
            </a:outerShdw>
          </a:effectLst>
        </p:spPr>
        <p:txBody>
          <a:bodyPr/>
          <a:lstStyle/>
          <a:p>
            <a:endParaRPr lang="fr-FR"/>
          </a:p>
        </p:txBody>
      </p:sp>
      <p:pic>
        <p:nvPicPr>
          <p:cNvPr id="16" name="Image 8" descr="preencoded.png"/>
          <p:cNvPicPr>
            <a:picLocks noChangeAspect="1"/>
          </p:cNvPicPr>
          <p:nvPr/>
        </p:nvPicPr>
        <p:blipFill>
          <a:blip r:embed="rId11"/>
          <a:stretch>
            <a:fillRect/>
          </a:stretch>
        </p:blipFill>
        <p:spPr>
          <a:xfrm>
            <a:off x="541065" y="5881098"/>
            <a:ext cx="173087" cy="216328"/>
          </a:xfrm>
          <a:prstGeom prst="rect">
            <a:avLst/>
          </a:prstGeom>
        </p:spPr>
      </p:pic>
      <p:sp>
        <p:nvSpPr>
          <p:cNvPr id="17" name="Text 6"/>
          <p:cNvSpPr/>
          <p:nvPr/>
        </p:nvSpPr>
        <p:spPr>
          <a:xfrm>
            <a:off x="904560" y="5850817"/>
            <a:ext cx="1731056" cy="216328"/>
          </a:xfrm>
          <a:prstGeom prst="rect">
            <a:avLst/>
          </a:prstGeom>
          <a:noFill/>
          <a:ln/>
        </p:spPr>
        <p:txBody>
          <a:bodyPr wrap="none" lIns="0" tIns="0" rIns="0" bIns="0" rtlCol="0" anchor="t"/>
          <a:lstStyle/>
          <a:p>
            <a:pPr>
              <a:lnSpc>
                <a:spcPts val="1702"/>
              </a:lnSpc>
            </a:pPr>
            <a:r>
              <a:rPr lang="en-US" sz="1341" b="1" dirty="0">
                <a:solidFill>
                  <a:srgbClr val="000000"/>
                </a:solidFill>
                <a:latin typeface="Syne Bold" pitchFamily="34" charset="0"/>
                <a:ea typeface="Syne Bold" pitchFamily="34" charset="-122"/>
                <a:cs typeface="Syne Bold" pitchFamily="34" charset="-120"/>
              </a:rPr>
              <a:t>Pilier Social</a:t>
            </a:r>
            <a:endParaRPr lang="en-US" sz="1341" dirty="0"/>
          </a:p>
        </p:txBody>
      </p:sp>
      <p:sp>
        <p:nvSpPr>
          <p:cNvPr id="18" name="Text 7"/>
          <p:cNvSpPr/>
          <p:nvPr/>
        </p:nvSpPr>
        <p:spPr>
          <a:xfrm>
            <a:off x="904562" y="6150188"/>
            <a:ext cx="3332389" cy="221611"/>
          </a:xfrm>
          <a:prstGeom prst="rect">
            <a:avLst/>
          </a:prstGeom>
          <a:noFill/>
          <a:ln/>
        </p:spPr>
        <p:txBody>
          <a:bodyPr wrap="non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Inclusion et engagement communautaire</a:t>
            </a:r>
            <a:endParaRPr lang="en-US" sz="1084" dirty="0"/>
          </a:p>
        </p:txBody>
      </p:sp>
      <p:sp>
        <p:nvSpPr>
          <p:cNvPr id="19" name="Shape 8"/>
          <p:cNvSpPr/>
          <p:nvPr/>
        </p:nvSpPr>
        <p:spPr>
          <a:xfrm>
            <a:off x="489164" y="6596788"/>
            <a:ext cx="276952" cy="276952"/>
          </a:xfrm>
          <a:prstGeom prst="roundRect">
            <a:avLst>
              <a:gd name="adj" fmla="val 1703"/>
            </a:avLst>
          </a:prstGeom>
          <a:solidFill>
            <a:srgbClr val="E8E9F0"/>
          </a:solidFill>
          <a:ln w="15240">
            <a:solidFill>
              <a:srgbClr val="C4C5D3"/>
            </a:solidFill>
            <a:prstDash val="solid"/>
          </a:ln>
          <a:effectLst>
            <a:outerShdw dist="24130" dir="2700000" algn="bl" rotWithShape="0">
              <a:srgbClr val="C4C5D3">
                <a:alpha val="100000"/>
              </a:srgbClr>
            </a:outerShdw>
          </a:effectLst>
        </p:spPr>
        <p:txBody>
          <a:bodyPr/>
          <a:lstStyle/>
          <a:p>
            <a:endParaRPr lang="fr-FR"/>
          </a:p>
        </p:txBody>
      </p:sp>
      <p:pic>
        <p:nvPicPr>
          <p:cNvPr id="20" name="Image 9" descr="preencoded.png"/>
          <p:cNvPicPr>
            <a:picLocks noChangeAspect="1"/>
          </p:cNvPicPr>
          <p:nvPr/>
        </p:nvPicPr>
        <p:blipFill>
          <a:blip r:embed="rId12"/>
          <a:stretch>
            <a:fillRect/>
          </a:stretch>
        </p:blipFill>
        <p:spPr>
          <a:xfrm>
            <a:off x="541065" y="6627069"/>
            <a:ext cx="173087" cy="216328"/>
          </a:xfrm>
          <a:prstGeom prst="rect">
            <a:avLst/>
          </a:prstGeom>
        </p:spPr>
      </p:pic>
      <p:sp>
        <p:nvSpPr>
          <p:cNvPr id="21" name="Text 9"/>
          <p:cNvSpPr/>
          <p:nvPr/>
        </p:nvSpPr>
        <p:spPr>
          <a:xfrm>
            <a:off x="904560" y="6596788"/>
            <a:ext cx="2136196" cy="216328"/>
          </a:xfrm>
          <a:prstGeom prst="rect">
            <a:avLst/>
          </a:prstGeom>
          <a:noFill/>
          <a:ln/>
        </p:spPr>
        <p:txBody>
          <a:bodyPr wrap="none" lIns="0" tIns="0" rIns="0" bIns="0" rtlCol="0" anchor="t"/>
          <a:lstStyle/>
          <a:p>
            <a:pPr>
              <a:lnSpc>
                <a:spcPts val="1702"/>
              </a:lnSpc>
            </a:pPr>
            <a:r>
              <a:rPr lang="en-US" sz="1341" b="1" dirty="0">
                <a:solidFill>
                  <a:srgbClr val="000000"/>
                </a:solidFill>
                <a:latin typeface="Syne Bold" pitchFamily="34" charset="0"/>
                <a:ea typeface="Syne Bold" pitchFamily="34" charset="-122"/>
                <a:cs typeface="Syne Bold" pitchFamily="34" charset="-120"/>
              </a:rPr>
              <a:t>Pilier Environnemental</a:t>
            </a:r>
            <a:endParaRPr lang="en-US" sz="1341" dirty="0"/>
          </a:p>
        </p:txBody>
      </p:sp>
      <p:sp>
        <p:nvSpPr>
          <p:cNvPr id="22" name="Text 10"/>
          <p:cNvSpPr/>
          <p:nvPr/>
        </p:nvSpPr>
        <p:spPr>
          <a:xfrm>
            <a:off x="904562" y="6896158"/>
            <a:ext cx="3332389" cy="221611"/>
          </a:xfrm>
          <a:prstGeom prst="rect">
            <a:avLst/>
          </a:prstGeom>
          <a:noFill/>
          <a:ln/>
        </p:spPr>
        <p:txBody>
          <a:bodyPr wrap="non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Solutions écologiques certifiées</a:t>
            </a:r>
            <a:endParaRPr lang="en-US" sz="1084" dirty="0"/>
          </a:p>
        </p:txBody>
      </p:sp>
      <p:sp>
        <p:nvSpPr>
          <p:cNvPr id="23" name="Text 11"/>
          <p:cNvSpPr/>
          <p:nvPr/>
        </p:nvSpPr>
        <p:spPr>
          <a:xfrm>
            <a:off x="489163" y="7273535"/>
            <a:ext cx="3747787" cy="1551276"/>
          </a:xfrm>
          <a:prstGeom prst="rect">
            <a:avLst/>
          </a:prstGeom>
          <a:noFill/>
          <a:ln/>
        </p:spPr>
        <p:txBody>
          <a:bodyPr wrap="square" lIns="0" tIns="0" rIns="0" bIns="0" rtlCol="0" anchor="t"/>
          <a:lstStyle/>
          <a:p>
            <a:pPr>
              <a:lnSpc>
                <a:spcPts val="1728"/>
              </a:lnSpc>
            </a:pPr>
            <a:r>
              <a:rPr lang="en-US" sz="1084" dirty="0">
                <a:solidFill>
                  <a:srgbClr val="000000"/>
                </a:solidFill>
                <a:latin typeface="Arimo" pitchFamily="34" charset="0"/>
                <a:ea typeface="Arimo" pitchFamily="34" charset="-122"/>
                <a:cs typeface="Arimo" pitchFamily="34" charset="-120"/>
              </a:rPr>
              <a:t>Nous nous engageons à former la prochaine génération de professionnels conscients des enjeux environnementaux tout en maintenant l'excellence technique qui fait notre réputation. Notre approche intégrée combine produits écologiques certifiés, réduction des déchets, politique de diversité inclusive, engagements communautaires et investissement dans l'innovation durable.</a:t>
            </a:r>
          </a:p>
          <a:p>
            <a:pPr>
              <a:lnSpc>
                <a:spcPts val="1728"/>
              </a:lnSpc>
            </a:pPr>
            <a:endParaRPr lang="en-US" sz="1084" dirty="0">
              <a:solidFill>
                <a:srgbClr val="000000"/>
              </a:solidFill>
              <a:latin typeface="Arimo" pitchFamily="34" charset="0"/>
              <a:ea typeface="Arimo" pitchFamily="34" charset="-122"/>
              <a:cs typeface="Arimo" pitchFamily="34" charset="-120"/>
            </a:endParaRPr>
          </a:p>
          <a:p>
            <a:pPr>
              <a:lnSpc>
                <a:spcPts val="1728"/>
              </a:lnSpc>
            </a:pPr>
            <a:r>
              <a:rPr lang="fr-FR" sz="1099" dirty="0">
                <a:hlinkClick r:id="rId13" action="ppaction://hlinkfile"/>
              </a:rPr>
              <a:t>Découvrez nos actions concrètes en matière de RSE.</a:t>
            </a:r>
            <a:endParaRPr lang="en-US" sz="1084" dirty="0"/>
          </a:p>
        </p:txBody>
      </p:sp>
      <p:pic>
        <p:nvPicPr>
          <p:cNvPr id="25" name="Image 24">
            <a:extLst>
              <a:ext uri="{FF2B5EF4-FFF2-40B4-BE49-F238E27FC236}">
                <a16:creationId xmlns:a16="http://schemas.microsoft.com/office/drawing/2014/main" id="{B9FC14D2-6727-5E73-8EF9-389C7EF97AF1}"/>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972796" y="9562957"/>
            <a:ext cx="2837670" cy="8152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5E934A-BFD8-66F3-4BB9-43F7816A75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2" y="8644"/>
            <a:ext cx="7547536" cy="10676113"/>
          </a:xfrm>
          <a:prstGeom prst="rect">
            <a:avLst/>
          </a:prstGeom>
        </p:spPr>
      </p:pic>
      <p:sp>
        <p:nvSpPr>
          <p:cNvPr id="2" name="object 14">
            <a:extLst>
              <a:ext uri="{FF2B5EF4-FFF2-40B4-BE49-F238E27FC236}">
                <a16:creationId xmlns:a16="http://schemas.microsoft.com/office/drawing/2014/main" id="{13E97398-0652-D8FD-4010-7DEA8B1B72F7}"/>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4" name="Espace réservé du numéro de diapositive 1">
            <a:extLst>
              <a:ext uri="{FF2B5EF4-FFF2-40B4-BE49-F238E27FC236}">
                <a16:creationId xmlns:a16="http://schemas.microsoft.com/office/drawing/2014/main" id="{5C6E1C65-51FA-BF3A-4B15-67DA135CA93A}"/>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12</a:t>
            </a:fld>
            <a:r>
              <a:rPr lang="fr-FR" spc="-80" dirty="0"/>
              <a:t> </a:t>
            </a:r>
            <a:r>
              <a:rPr lang="fr-FR" dirty="0"/>
              <a:t>/</a:t>
            </a:r>
          </a:p>
        </p:txBody>
      </p:sp>
    </p:spTree>
    <p:extLst>
      <p:ext uri="{BB962C8B-B14F-4D97-AF65-F5344CB8AC3E}">
        <p14:creationId xmlns:p14="http://schemas.microsoft.com/office/powerpoint/2010/main" val="122136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E0D951-19E5-618D-9E46-B9FC76DF4F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2" y="8644"/>
            <a:ext cx="7547536" cy="10676113"/>
          </a:xfrm>
          <a:prstGeom prst="rect">
            <a:avLst/>
          </a:prstGeom>
        </p:spPr>
      </p:pic>
      <p:sp>
        <p:nvSpPr>
          <p:cNvPr id="5" name="object 14">
            <a:extLst>
              <a:ext uri="{FF2B5EF4-FFF2-40B4-BE49-F238E27FC236}">
                <a16:creationId xmlns:a16="http://schemas.microsoft.com/office/drawing/2014/main" id="{C666471A-7CB2-59EC-D399-99D5C9890A91}"/>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6" name="Espace réservé du numéro de diapositive 1">
            <a:extLst>
              <a:ext uri="{FF2B5EF4-FFF2-40B4-BE49-F238E27FC236}">
                <a16:creationId xmlns:a16="http://schemas.microsoft.com/office/drawing/2014/main" id="{C1EF4959-29BA-E0CF-C443-06D890880267}"/>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13</a:t>
            </a:fld>
            <a:r>
              <a:rPr lang="fr-FR" spc="-80" dirty="0"/>
              <a:t> </a:t>
            </a:r>
            <a:r>
              <a:rPr lang="fr-FR" dirty="0"/>
              <a:t>/</a:t>
            </a:r>
          </a:p>
        </p:txBody>
      </p:sp>
    </p:spTree>
    <p:extLst>
      <p:ext uri="{BB962C8B-B14F-4D97-AF65-F5344CB8AC3E}">
        <p14:creationId xmlns:p14="http://schemas.microsoft.com/office/powerpoint/2010/main" val="133409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5CD85D-F6F3-27EA-F2CF-4B8426BB4687}"/>
              </a:ext>
            </a:extLst>
          </p:cNvPr>
          <p:cNvPicPr>
            <a:picLocks noChangeAspect="1"/>
          </p:cNvPicPr>
          <p:nvPr/>
        </p:nvPicPr>
        <p:blipFill>
          <a:blip r:embed="rId2">
            <a:extLst>
              <a:ext uri="{28A0092B-C50C-407E-A947-70E740481C1C}">
                <a14:useLocalDpi xmlns:a14="http://schemas.microsoft.com/office/drawing/2010/main" val="0"/>
              </a:ext>
            </a:extLst>
          </a:blip>
          <a:srcRect l="31789" t="12003" r="35147"/>
          <a:stretch/>
        </p:blipFill>
        <p:spPr>
          <a:xfrm>
            <a:off x="0" y="-103573"/>
            <a:ext cx="7556500" cy="10809673"/>
          </a:xfrm>
          <a:prstGeom prst="rect">
            <a:avLst/>
          </a:prstGeom>
        </p:spPr>
      </p:pic>
      <p:sp>
        <p:nvSpPr>
          <p:cNvPr id="5" name="object 14">
            <a:extLst>
              <a:ext uri="{FF2B5EF4-FFF2-40B4-BE49-F238E27FC236}">
                <a16:creationId xmlns:a16="http://schemas.microsoft.com/office/drawing/2014/main" id="{E9B0CB2E-9C3E-2E70-CA7C-4C8CD8199BB5}"/>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6" name="Espace réservé du numéro de diapositive 1">
            <a:extLst>
              <a:ext uri="{FF2B5EF4-FFF2-40B4-BE49-F238E27FC236}">
                <a16:creationId xmlns:a16="http://schemas.microsoft.com/office/drawing/2014/main" id="{11C47CF7-5BAC-85C9-E711-ABE0FD48E91E}"/>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14</a:t>
            </a:fld>
            <a:r>
              <a:rPr lang="fr-FR" spc="-80" dirty="0"/>
              <a:t> </a:t>
            </a:r>
            <a:r>
              <a:rPr lang="fr-FR" dirty="0"/>
              <a:t>/</a:t>
            </a:r>
          </a:p>
        </p:txBody>
      </p:sp>
    </p:spTree>
    <p:extLst>
      <p:ext uri="{BB962C8B-B14F-4D97-AF65-F5344CB8AC3E}">
        <p14:creationId xmlns:p14="http://schemas.microsoft.com/office/powerpoint/2010/main" val="15198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F53B-6146-F80C-A1B6-CCE9ADE3893B}"/>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6590B966-96C9-7F7E-8CA9-09A909A2A963}"/>
              </a:ext>
            </a:extLst>
          </p:cNvPr>
          <p:cNvPicPr>
            <a:picLocks noChangeAspect="1"/>
          </p:cNvPicPr>
          <p:nvPr/>
        </p:nvPicPr>
        <p:blipFill>
          <a:blip r:embed="rId2"/>
          <a:srcRect b="46093"/>
          <a:stretch>
            <a:fillRect/>
          </a:stretch>
        </p:blipFill>
        <p:spPr>
          <a:xfrm>
            <a:off x="-2066" y="0"/>
            <a:ext cx="7560000" cy="1270638"/>
          </a:xfrm>
          <a:prstGeom prst="rect">
            <a:avLst/>
          </a:prstGeom>
        </p:spPr>
      </p:pic>
      <p:sp>
        <p:nvSpPr>
          <p:cNvPr id="21" name="Rectangle 20">
            <a:extLst>
              <a:ext uri="{FF2B5EF4-FFF2-40B4-BE49-F238E27FC236}">
                <a16:creationId xmlns:a16="http://schemas.microsoft.com/office/drawing/2014/main" id="{DE0C8A02-AB21-E8CE-0799-C47F776C09CD}"/>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bject 85">
            <a:extLst>
              <a:ext uri="{FF2B5EF4-FFF2-40B4-BE49-F238E27FC236}">
                <a16:creationId xmlns:a16="http://schemas.microsoft.com/office/drawing/2014/main" id="{DC95FA2C-33F3-037D-5A3E-E52EB917C54C}"/>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7BFD8AA7-E595-B71C-61C6-1EB261295AA8}"/>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4" name="object 14">
            <a:extLst>
              <a:ext uri="{FF2B5EF4-FFF2-40B4-BE49-F238E27FC236}">
                <a16:creationId xmlns:a16="http://schemas.microsoft.com/office/drawing/2014/main" id="{E805AC6E-397D-F657-2159-F91C6C70C09C}"/>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11" name="Espace réservé du numéro de diapositive 1">
            <a:extLst>
              <a:ext uri="{FF2B5EF4-FFF2-40B4-BE49-F238E27FC236}">
                <a16:creationId xmlns:a16="http://schemas.microsoft.com/office/drawing/2014/main" id="{43663D89-E25E-0C0E-8F97-A83EE2FDC32E}"/>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15</a:t>
            </a:fld>
            <a:r>
              <a:rPr lang="fr-FR" spc="-80" dirty="0"/>
              <a:t> </a:t>
            </a:r>
            <a:r>
              <a:rPr lang="fr-FR" dirty="0"/>
              <a:t>/</a:t>
            </a:r>
          </a:p>
        </p:txBody>
      </p:sp>
      <p:sp>
        <p:nvSpPr>
          <p:cNvPr id="22" name="Rectangle 21">
            <a:extLst>
              <a:ext uri="{FF2B5EF4-FFF2-40B4-BE49-F238E27FC236}">
                <a16:creationId xmlns:a16="http://schemas.microsoft.com/office/drawing/2014/main" id="{C2187CB6-3C8C-9A1F-7A0D-D6C8CC9625F4}"/>
              </a:ext>
            </a:extLst>
          </p:cNvPr>
          <p:cNvSpPr/>
          <p:nvPr/>
        </p:nvSpPr>
        <p:spPr>
          <a:xfrm>
            <a:off x="0" y="1079500"/>
            <a:ext cx="1873250" cy="191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27"/>
          <p:cNvSpPr/>
          <p:nvPr/>
        </p:nvSpPr>
        <p:spPr>
          <a:xfrm>
            <a:off x="10758438" y="6928726"/>
            <a:ext cx="34884" cy="10782"/>
          </a:xfrm>
          <a:custGeom>
            <a:avLst/>
            <a:gdLst/>
            <a:ahLst/>
            <a:cxnLst/>
            <a:rect l="l" t="t" r="r" b="b"/>
            <a:pathLst>
              <a:path w="34925" h="10795">
                <a:moveTo>
                  <a:pt x="34801" y="0"/>
                </a:moveTo>
                <a:lnTo>
                  <a:pt x="0" y="0"/>
                </a:lnTo>
                <a:lnTo>
                  <a:pt x="0" y="10625"/>
                </a:lnTo>
                <a:lnTo>
                  <a:pt x="34801" y="10625"/>
                </a:lnTo>
                <a:lnTo>
                  <a:pt x="34801" y="0"/>
                </a:lnTo>
                <a:close/>
              </a:path>
            </a:pathLst>
          </a:custGeom>
          <a:solidFill>
            <a:srgbClr val="000000"/>
          </a:solidFill>
        </p:spPr>
        <p:txBody>
          <a:bodyPr wrap="square" lIns="0" tIns="0" rIns="0" bIns="0" rtlCol="0"/>
          <a:lstStyle/>
          <a:p>
            <a:endParaRPr/>
          </a:p>
        </p:txBody>
      </p:sp>
      <p:sp>
        <p:nvSpPr>
          <p:cNvPr id="28" name="object 28"/>
          <p:cNvSpPr txBox="1"/>
          <p:nvPr/>
        </p:nvSpPr>
        <p:spPr>
          <a:xfrm>
            <a:off x="936625" y="2194617"/>
            <a:ext cx="5486132" cy="7574367"/>
          </a:xfrm>
          <a:prstGeom prst="rect">
            <a:avLst/>
          </a:prstGeom>
        </p:spPr>
        <p:txBody>
          <a:bodyPr vert="horz" wrap="square" lIns="0" tIns="12051" rIns="0" bIns="0" rtlCol="0">
            <a:spAutoFit/>
          </a:bodyPr>
          <a:lstStyle/>
          <a:p>
            <a:pPr marL="393228" algn="ctr">
              <a:lnSpc>
                <a:spcPct val="100000"/>
              </a:lnSpc>
              <a:spcBef>
                <a:spcPts val="95"/>
              </a:spcBef>
            </a:pPr>
            <a:r>
              <a:rPr b="1" dirty="0">
                <a:solidFill>
                  <a:srgbClr val="24ABE3"/>
                </a:solidFill>
                <a:latin typeface="Aeonik" panose="02010503030300000000" pitchFamily="2" charset="0"/>
                <a:ea typeface="Calibri" panose="020F0502020204030204" pitchFamily="34" charset="0"/>
              </a:rPr>
              <a:t>NOM DE LA SOCIÉTÉ : SP FORMATION</a:t>
            </a:r>
            <a:endParaRPr lang="fr-FR" b="1" dirty="0">
              <a:solidFill>
                <a:srgbClr val="24ABE3"/>
              </a:solidFill>
              <a:latin typeface="Aeonik" panose="02010503030300000000" pitchFamily="2" charset="0"/>
              <a:ea typeface="Calibri" panose="020F0502020204030204" pitchFamily="34" charset="0"/>
            </a:endParaRPr>
          </a:p>
          <a:p>
            <a:pPr marL="393228" algn="ctr">
              <a:lnSpc>
                <a:spcPct val="100000"/>
              </a:lnSpc>
              <a:spcBef>
                <a:spcPts val="95"/>
              </a:spcBef>
            </a:pPr>
            <a:endParaRPr b="1" dirty="0">
              <a:solidFill>
                <a:srgbClr val="24ABE3"/>
              </a:solidFill>
              <a:latin typeface="Aeonik" panose="02010503030300000000" pitchFamily="2" charset="0"/>
              <a:ea typeface="Calibri" panose="020F0502020204030204" pitchFamily="34" charset="0"/>
            </a:endParaRPr>
          </a:p>
          <a:p>
            <a:pPr marL="379274" algn="ctr">
              <a:lnSpc>
                <a:spcPct val="100000"/>
              </a:lnSpc>
            </a:pPr>
            <a:r>
              <a:rPr sz="1400" b="1" dirty="0">
                <a:solidFill>
                  <a:srgbClr val="636466"/>
                </a:solidFill>
                <a:latin typeface="Aeonik" panose="02010503030300000000" pitchFamily="2" charset="0"/>
                <a:ea typeface="Calibri" panose="020F0502020204030204" pitchFamily="34" charset="0"/>
              </a:rPr>
              <a:t>Certifiée Qualiopi B01387</a:t>
            </a:r>
          </a:p>
          <a:p>
            <a:pPr marL="380543" algn="ctr">
              <a:lnSpc>
                <a:spcPct val="100000"/>
              </a:lnSpc>
              <a:spcBef>
                <a:spcPts val="95"/>
              </a:spcBef>
            </a:pPr>
            <a:r>
              <a:rPr sz="1400" b="1" dirty="0">
                <a:solidFill>
                  <a:srgbClr val="636466"/>
                </a:solidFill>
                <a:latin typeface="Aeonik" panose="02010503030300000000" pitchFamily="2" charset="0"/>
                <a:ea typeface="Calibri" panose="020F0502020204030204" pitchFamily="34" charset="0"/>
              </a:rPr>
              <a:t>Numéro Datadock 0000552</a:t>
            </a:r>
          </a:p>
          <a:p>
            <a:pPr marL="12685">
              <a:lnSpc>
                <a:spcPct val="100000"/>
              </a:lnSpc>
              <a:spcBef>
                <a:spcPts val="1693"/>
              </a:spcBef>
            </a:pPr>
            <a:r>
              <a:rPr sz="1400" b="1" dirty="0">
                <a:solidFill>
                  <a:srgbClr val="636466"/>
                </a:solidFill>
                <a:latin typeface="Aeonik" panose="02010503030300000000" pitchFamily="2" charset="0"/>
                <a:ea typeface="Calibri" panose="020F0502020204030204" pitchFamily="34" charset="0"/>
              </a:rPr>
              <a:t>NOM DE LA MARQUE : </a:t>
            </a:r>
            <a:r>
              <a:rPr sz="1400" dirty="0">
                <a:solidFill>
                  <a:srgbClr val="636466"/>
                </a:solidFill>
                <a:latin typeface="Aeonik" panose="02010503030300000000" pitchFamily="2" charset="0"/>
                <a:ea typeface="Calibri" panose="020F0502020204030204" pitchFamily="34" charset="0"/>
              </a:rPr>
              <a:t>FD Formation Detailing</a:t>
            </a:r>
          </a:p>
          <a:p>
            <a:pPr>
              <a:lnSpc>
                <a:spcPct val="100000"/>
              </a:lnSpc>
              <a:spcBef>
                <a:spcPts val="40"/>
              </a:spcBef>
            </a:pPr>
            <a:endParaRPr sz="1400" dirty="0">
              <a:solidFill>
                <a:srgbClr val="636466"/>
              </a:solidFill>
              <a:latin typeface="Aeonik" panose="02010503030300000000" pitchFamily="2" charset="0"/>
              <a:ea typeface="Calibri" panose="020F0502020204030204" pitchFamily="34" charset="0"/>
            </a:endParaRPr>
          </a:p>
          <a:p>
            <a:pPr marL="12685">
              <a:lnSpc>
                <a:spcPts val="1428"/>
              </a:lnSpc>
            </a:pPr>
            <a:r>
              <a:rPr sz="1400" b="1" dirty="0">
                <a:solidFill>
                  <a:srgbClr val="636466"/>
                </a:solidFill>
                <a:latin typeface="Aeonik" panose="02010503030300000000" pitchFamily="2" charset="0"/>
                <a:ea typeface="Calibri" panose="020F0502020204030204" pitchFamily="34" charset="0"/>
              </a:rPr>
              <a:t>ADRESSE DU SIÈGE :</a:t>
            </a:r>
          </a:p>
          <a:p>
            <a:pPr marL="12685">
              <a:lnSpc>
                <a:spcPts val="1428"/>
              </a:lnSpc>
            </a:pPr>
            <a:r>
              <a:rPr sz="1400" dirty="0">
                <a:solidFill>
                  <a:srgbClr val="636466"/>
                </a:solidFill>
                <a:latin typeface="Aeonik" panose="02010503030300000000" pitchFamily="2" charset="0"/>
                <a:ea typeface="Calibri" panose="020F0502020204030204" pitchFamily="34" charset="0"/>
              </a:rPr>
              <a:t>22 Rue de la Pommeraie 60240 Chaumont</a:t>
            </a:r>
            <a:r>
              <a:rPr lang="fr-FR" sz="1400" dirty="0">
                <a:solidFill>
                  <a:srgbClr val="636466"/>
                </a:solidFill>
                <a:latin typeface="Aeonik" panose="02010503030300000000" pitchFamily="2" charset="0"/>
                <a:ea typeface="Calibri" panose="020F0502020204030204" pitchFamily="34" charset="0"/>
              </a:rPr>
              <a:t> </a:t>
            </a:r>
            <a:r>
              <a:rPr sz="1400" dirty="0">
                <a:solidFill>
                  <a:srgbClr val="636466"/>
                </a:solidFill>
                <a:latin typeface="Aeonik" panose="02010503030300000000" pitchFamily="2" charset="0"/>
                <a:ea typeface="Calibri" panose="020F0502020204030204" pitchFamily="34" charset="0"/>
              </a:rPr>
              <a:t>En Vexin Siret 819 557 646 00018</a:t>
            </a:r>
          </a:p>
          <a:p>
            <a:pPr>
              <a:lnSpc>
                <a:spcPct val="100000"/>
              </a:lnSpc>
              <a:spcBef>
                <a:spcPts val="50"/>
              </a:spcBef>
            </a:pPr>
            <a:endParaRPr sz="1400" dirty="0">
              <a:solidFill>
                <a:srgbClr val="636466"/>
              </a:solidFill>
              <a:latin typeface="Aeonik" panose="02010503030300000000" pitchFamily="2" charset="0"/>
              <a:ea typeface="Calibri" panose="020F0502020204030204" pitchFamily="34" charset="0"/>
            </a:endParaRPr>
          </a:p>
          <a:p>
            <a:pPr marL="12685">
              <a:lnSpc>
                <a:spcPts val="1428"/>
              </a:lnSpc>
            </a:pPr>
            <a:r>
              <a:rPr sz="1400" b="1" dirty="0">
                <a:solidFill>
                  <a:srgbClr val="636466"/>
                </a:solidFill>
                <a:latin typeface="Aeonik" panose="02010503030300000000" pitchFamily="2" charset="0"/>
                <a:ea typeface="Calibri" panose="020F0502020204030204" pitchFamily="34" charset="0"/>
              </a:rPr>
              <a:t>LIEU DE LA FORMATION :</a:t>
            </a:r>
          </a:p>
          <a:p>
            <a:pPr marL="12685">
              <a:lnSpc>
                <a:spcPts val="1428"/>
              </a:lnSpc>
            </a:pPr>
            <a:r>
              <a:rPr sz="1400" dirty="0">
                <a:solidFill>
                  <a:srgbClr val="636466"/>
                </a:solidFill>
                <a:latin typeface="Aeonik" panose="02010503030300000000" pitchFamily="2" charset="0"/>
                <a:ea typeface="Calibri" panose="020F0502020204030204" pitchFamily="34" charset="0"/>
              </a:rPr>
              <a:t>Formation Detailing 26 Avenue des Frères Lumière Bat K</a:t>
            </a:r>
          </a:p>
          <a:p>
            <a:pPr marL="12685">
              <a:lnSpc>
                <a:spcPct val="100000"/>
              </a:lnSpc>
              <a:spcBef>
                <a:spcPts val="95"/>
              </a:spcBef>
            </a:pPr>
            <a:r>
              <a:rPr sz="1400" dirty="0">
                <a:solidFill>
                  <a:srgbClr val="636466"/>
                </a:solidFill>
                <a:latin typeface="Aeonik" panose="02010503030300000000" pitchFamily="2" charset="0"/>
                <a:ea typeface="Calibri" panose="020F0502020204030204" pitchFamily="34" charset="0"/>
              </a:rPr>
              <a:t>78190 TRAPPES </a:t>
            </a:r>
            <a:br>
              <a:rPr lang="fr-FR" sz="1400" dirty="0">
                <a:solidFill>
                  <a:srgbClr val="636466"/>
                </a:solidFill>
                <a:latin typeface="Aeonik" panose="02010503030300000000" pitchFamily="2" charset="0"/>
                <a:ea typeface="Calibri" panose="020F0502020204030204" pitchFamily="34" charset="0"/>
              </a:rPr>
            </a:br>
            <a:r>
              <a:rPr lang="fr-FR" sz="1400" dirty="0">
                <a:solidFill>
                  <a:srgbClr val="636466"/>
                </a:solidFill>
                <a:latin typeface="Aeonik" panose="02010503030300000000" pitchFamily="2" charset="0"/>
                <a:ea typeface="Calibri" panose="020F0502020204030204" pitchFamily="34" charset="0"/>
              </a:rPr>
              <a:t>SIRET</a:t>
            </a:r>
            <a:r>
              <a:rPr sz="1400" dirty="0">
                <a:solidFill>
                  <a:srgbClr val="636466"/>
                </a:solidFill>
                <a:latin typeface="Aeonik" panose="02010503030300000000" pitchFamily="2" charset="0"/>
                <a:ea typeface="Calibri" panose="020F0502020204030204" pitchFamily="34" charset="0"/>
              </a:rPr>
              <a:t> 819 557 646</a:t>
            </a:r>
            <a:r>
              <a:rPr lang="fr-FR" sz="1400" dirty="0">
                <a:solidFill>
                  <a:srgbClr val="636466"/>
                </a:solidFill>
                <a:latin typeface="Aeonik" panose="02010503030300000000" pitchFamily="2" charset="0"/>
                <a:ea typeface="Calibri" panose="020F0502020204030204" pitchFamily="34" charset="0"/>
              </a:rPr>
              <a:t> 00026</a:t>
            </a:r>
          </a:p>
          <a:p>
            <a:pPr marL="12685">
              <a:lnSpc>
                <a:spcPct val="100000"/>
              </a:lnSpc>
              <a:spcBef>
                <a:spcPts val="95"/>
              </a:spcBef>
            </a:pPr>
            <a:endParaRPr lang="fr-FR" sz="1199" spc="-25" dirty="0">
              <a:solidFill>
                <a:srgbClr val="5F6066"/>
              </a:solidFill>
              <a:latin typeface="Tahoma"/>
              <a:cs typeface="Tahoma"/>
            </a:endParaRPr>
          </a:p>
          <a:p>
            <a:pPr marL="12685" algn="ctr">
              <a:lnSpc>
                <a:spcPct val="100000"/>
              </a:lnSpc>
              <a:spcBef>
                <a:spcPts val="95"/>
              </a:spcBef>
            </a:pPr>
            <a:r>
              <a:rPr lang="fr-FR" sz="1199" spc="-25" dirty="0">
                <a:solidFill>
                  <a:srgbClr val="5F6066"/>
                </a:solidFill>
                <a:latin typeface="Aeonik" panose="02010503030300000000" pitchFamily="2" charset="0"/>
                <a:cs typeface="Tahoma"/>
              </a:rPr>
              <a:t>Code APE Formation continue d’adultes : 8559A</a:t>
            </a:r>
          </a:p>
          <a:p>
            <a:pPr marL="12685" algn="ctr">
              <a:lnSpc>
                <a:spcPct val="100000"/>
              </a:lnSpc>
              <a:spcBef>
                <a:spcPts val="95"/>
              </a:spcBef>
            </a:pPr>
            <a:r>
              <a:rPr sz="1199" dirty="0" err="1">
                <a:solidFill>
                  <a:srgbClr val="5F6066"/>
                </a:solidFill>
                <a:latin typeface="Aeonik" panose="02010503030300000000" pitchFamily="2" charset="0"/>
                <a:cs typeface="Tahoma"/>
              </a:rPr>
              <a:t>Numéro</a:t>
            </a:r>
            <a:r>
              <a:rPr sz="1199" spc="-2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de</a:t>
            </a:r>
            <a:r>
              <a:rPr sz="1199" spc="-2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Déclaration</a:t>
            </a:r>
            <a:r>
              <a:rPr sz="1199" spc="-10" dirty="0">
                <a:solidFill>
                  <a:srgbClr val="5F6066"/>
                </a:solidFill>
                <a:latin typeface="Aeonik" panose="02010503030300000000" pitchFamily="2" charset="0"/>
                <a:cs typeface="Tahoma"/>
              </a:rPr>
              <a:t> </a:t>
            </a:r>
            <a:r>
              <a:rPr sz="1199" spc="-10" dirty="0" err="1">
                <a:solidFill>
                  <a:srgbClr val="5F6066"/>
                </a:solidFill>
                <a:latin typeface="Aeonik" panose="02010503030300000000" pitchFamily="2" charset="0"/>
                <a:cs typeface="Tahoma"/>
              </a:rPr>
              <a:t>d’activité</a:t>
            </a:r>
            <a:r>
              <a:rPr sz="1199" spc="-10" dirty="0">
                <a:solidFill>
                  <a:srgbClr val="5F6066"/>
                </a:solidFill>
                <a:latin typeface="Aeonik" panose="02010503030300000000" pitchFamily="2" charset="0"/>
                <a:cs typeface="Tahoma"/>
              </a:rPr>
              <a:t> </a:t>
            </a:r>
            <a:r>
              <a:rPr lang="fr-FR" sz="1199" spc="-10" dirty="0">
                <a:solidFill>
                  <a:srgbClr val="5F6066"/>
                </a:solidFill>
                <a:latin typeface="Aeonik" panose="02010503030300000000" pitchFamily="2" charset="0"/>
                <a:cs typeface="Tahoma"/>
              </a:rPr>
              <a:t>: </a:t>
            </a:r>
            <a:r>
              <a:rPr sz="1199" spc="-30" dirty="0">
                <a:solidFill>
                  <a:srgbClr val="5F6066"/>
                </a:solidFill>
                <a:latin typeface="Aeonik" panose="02010503030300000000" pitchFamily="2" charset="0"/>
                <a:cs typeface="Tahoma"/>
              </a:rPr>
              <a:t>32600305860</a:t>
            </a:r>
            <a:r>
              <a:rPr sz="1199" spc="-12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Amiens</a:t>
            </a:r>
            <a:r>
              <a:rPr sz="1199" spc="75" dirty="0">
                <a:solidFill>
                  <a:srgbClr val="5F6066"/>
                </a:solidFill>
                <a:latin typeface="Aeonik" panose="02010503030300000000" pitchFamily="2" charset="0"/>
                <a:cs typeface="Tahoma"/>
              </a:rPr>
              <a:t> </a:t>
            </a:r>
            <a:endParaRPr lang="fr-FR" sz="1199" spc="75" dirty="0">
              <a:solidFill>
                <a:srgbClr val="5F6066"/>
              </a:solidFill>
              <a:latin typeface="Aeonik" panose="02010503030300000000" pitchFamily="2" charset="0"/>
              <a:cs typeface="Tahoma"/>
            </a:endParaRPr>
          </a:p>
          <a:p>
            <a:pPr marL="12685" algn="ctr">
              <a:lnSpc>
                <a:spcPct val="100000"/>
              </a:lnSpc>
              <a:spcBef>
                <a:spcPts val="95"/>
              </a:spcBef>
            </a:pPr>
            <a:r>
              <a:rPr sz="1199" dirty="0" err="1">
                <a:solidFill>
                  <a:srgbClr val="5F6066"/>
                </a:solidFill>
                <a:latin typeface="Aeonik" panose="02010503030300000000" pitchFamily="2" charset="0"/>
                <a:cs typeface="Tahoma"/>
              </a:rPr>
              <a:t>Numéro</a:t>
            </a:r>
            <a:r>
              <a:rPr sz="1199" spc="10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de</a:t>
            </a:r>
            <a:r>
              <a:rPr sz="1199" spc="75" dirty="0">
                <a:solidFill>
                  <a:srgbClr val="5F6066"/>
                </a:solidFill>
                <a:latin typeface="Aeonik" panose="02010503030300000000" pitchFamily="2" charset="0"/>
                <a:cs typeface="Tahoma"/>
              </a:rPr>
              <a:t> </a:t>
            </a:r>
            <a:r>
              <a:rPr sz="1199" spc="-25" dirty="0">
                <a:solidFill>
                  <a:srgbClr val="5F6066"/>
                </a:solidFill>
                <a:latin typeface="Aeonik" panose="02010503030300000000" pitchFamily="2" charset="0"/>
                <a:cs typeface="Tahoma"/>
              </a:rPr>
              <a:t>TVA </a:t>
            </a:r>
            <a:r>
              <a:rPr sz="1199" dirty="0" err="1">
                <a:solidFill>
                  <a:srgbClr val="5F6066"/>
                </a:solidFill>
                <a:latin typeface="Aeonik" panose="02010503030300000000" pitchFamily="2" charset="0"/>
                <a:cs typeface="Tahoma"/>
              </a:rPr>
              <a:t>Intracommunautaire</a:t>
            </a:r>
            <a:r>
              <a:rPr sz="1199" spc="-55" dirty="0">
                <a:solidFill>
                  <a:srgbClr val="5F6066"/>
                </a:solidFill>
                <a:latin typeface="Aeonik" panose="02010503030300000000" pitchFamily="2" charset="0"/>
                <a:cs typeface="Tahoma"/>
              </a:rPr>
              <a:t> </a:t>
            </a:r>
            <a:r>
              <a:rPr lang="fr-FR" sz="1199" spc="-55" dirty="0">
                <a:solidFill>
                  <a:srgbClr val="5F6066"/>
                </a:solidFill>
                <a:latin typeface="Aeonik" panose="02010503030300000000" pitchFamily="2" charset="0"/>
                <a:cs typeface="Tahoma"/>
              </a:rPr>
              <a:t>: </a:t>
            </a:r>
            <a:r>
              <a:rPr sz="1199" spc="-10" dirty="0">
                <a:solidFill>
                  <a:srgbClr val="5F6066"/>
                </a:solidFill>
                <a:latin typeface="Aeonik" panose="02010503030300000000" pitchFamily="2" charset="0"/>
                <a:cs typeface="Tahoma"/>
              </a:rPr>
              <a:t>FR79819557646 </a:t>
            </a:r>
            <a:br>
              <a:rPr lang="fr-FR" sz="1199" spc="-10" dirty="0">
                <a:solidFill>
                  <a:srgbClr val="5F6066"/>
                </a:solidFill>
                <a:latin typeface="Aeonik" panose="02010503030300000000" pitchFamily="2" charset="0"/>
                <a:cs typeface="Tahoma"/>
              </a:rPr>
            </a:br>
            <a:r>
              <a:rPr sz="1199" dirty="0" err="1">
                <a:solidFill>
                  <a:srgbClr val="5F6066"/>
                </a:solidFill>
                <a:latin typeface="Aeonik" panose="02010503030300000000" pitchFamily="2" charset="0"/>
                <a:cs typeface="Tahoma"/>
              </a:rPr>
              <a:t>exonérée</a:t>
            </a:r>
            <a:r>
              <a:rPr sz="1199" spc="4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de</a:t>
            </a:r>
            <a:r>
              <a:rPr sz="1199" spc="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TVA</a:t>
            </a:r>
            <a:r>
              <a:rPr sz="1199" spc="1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t>
            </a:r>
            <a:r>
              <a:rPr sz="1199" spc="-3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Art.</a:t>
            </a:r>
            <a:r>
              <a:rPr sz="1199" spc="25"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261.4.4</a:t>
            </a:r>
            <a:r>
              <a:rPr sz="1199" spc="-7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a</a:t>
            </a:r>
            <a:r>
              <a:rPr sz="1199" spc="-70" dirty="0">
                <a:solidFill>
                  <a:srgbClr val="5F6066"/>
                </a:solidFill>
                <a:latin typeface="Aeonik" panose="02010503030300000000" pitchFamily="2" charset="0"/>
                <a:cs typeface="Tahoma"/>
              </a:rPr>
              <a:t> </a:t>
            </a:r>
            <a:r>
              <a:rPr sz="1199" dirty="0">
                <a:solidFill>
                  <a:srgbClr val="5F6066"/>
                </a:solidFill>
                <a:latin typeface="Aeonik" panose="02010503030300000000" pitchFamily="2" charset="0"/>
                <a:cs typeface="Tahoma"/>
              </a:rPr>
              <a:t>du</a:t>
            </a:r>
            <a:r>
              <a:rPr sz="1199" spc="25" dirty="0">
                <a:solidFill>
                  <a:srgbClr val="5F6066"/>
                </a:solidFill>
                <a:latin typeface="Aeonik" panose="02010503030300000000" pitchFamily="2" charset="0"/>
                <a:cs typeface="Tahoma"/>
              </a:rPr>
              <a:t> </a:t>
            </a:r>
            <a:r>
              <a:rPr sz="1199" spc="-25" dirty="0">
                <a:solidFill>
                  <a:srgbClr val="5F6066"/>
                </a:solidFill>
                <a:latin typeface="Aeonik" panose="02010503030300000000" pitchFamily="2" charset="0"/>
                <a:cs typeface="Tahoma"/>
              </a:rPr>
              <a:t>CGI</a:t>
            </a:r>
            <a:endParaRPr lang="fr-FR" sz="1199" spc="-25" dirty="0">
              <a:solidFill>
                <a:srgbClr val="5F6066"/>
              </a:solidFill>
              <a:latin typeface="Aeonik" panose="02010503030300000000" pitchFamily="2" charset="0"/>
              <a:cs typeface="Tahoma"/>
            </a:endParaRPr>
          </a:p>
          <a:p>
            <a:pPr marL="12685" algn="ctr">
              <a:lnSpc>
                <a:spcPct val="100000"/>
              </a:lnSpc>
              <a:spcBef>
                <a:spcPts val="95"/>
              </a:spcBef>
            </a:pPr>
            <a:r>
              <a:rPr lang="fr-FR" sz="1199" spc="-25" dirty="0">
                <a:solidFill>
                  <a:srgbClr val="5F6066"/>
                </a:solidFill>
                <a:latin typeface="Aeonik" panose="02010503030300000000" pitchFamily="2" charset="0"/>
                <a:cs typeface="Tahoma"/>
              </a:rPr>
              <a:t>IBAN : FR76 1010 7007 5800 6190 6229 675 - BRED Gisors</a:t>
            </a:r>
          </a:p>
          <a:p>
            <a:pPr marL="12685" algn="ctr">
              <a:lnSpc>
                <a:spcPct val="100000"/>
              </a:lnSpc>
              <a:spcBef>
                <a:spcPts val="95"/>
              </a:spcBef>
            </a:pPr>
            <a:endParaRPr sz="1199" dirty="0">
              <a:latin typeface="Aeonik" panose="02010503030300000000" pitchFamily="2" charset="0"/>
              <a:cs typeface="Tahoma"/>
            </a:endParaRPr>
          </a:p>
          <a:p>
            <a:pPr>
              <a:lnSpc>
                <a:spcPct val="100000"/>
              </a:lnSpc>
              <a:spcBef>
                <a:spcPts val="30"/>
              </a:spcBef>
            </a:pPr>
            <a:endParaRPr sz="1348" dirty="0">
              <a:latin typeface="Tahoma"/>
              <a:cs typeface="Tahoma"/>
            </a:endParaRPr>
          </a:p>
          <a:p>
            <a:pPr marL="12685">
              <a:lnSpc>
                <a:spcPct val="100000"/>
              </a:lnSpc>
            </a:pPr>
            <a:r>
              <a:rPr sz="1199" b="1" dirty="0">
                <a:solidFill>
                  <a:srgbClr val="5F6066"/>
                </a:solidFill>
                <a:latin typeface="Aeonik" panose="02010503030300000000" pitchFamily="2" charset="0"/>
                <a:cs typeface="Century Gothic"/>
              </a:rPr>
              <a:t>SITE</a:t>
            </a:r>
            <a:r>
              <a:rPr sz="1199" b="1" spc="10"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INTERNET</a:t>
            </a:r>
            <a:r>
              <a:rPr sz="1199" b="1" spc="2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a:t>
            </a:r>
            <a:r>
              <a:rPr sz="1199" b="1" spc="10" dirty="0">
                <a:solidFill>
                  <a:srgbClr val="5F6066"/>
                </a:solidFill>
                <a:latin typeface="Aeonik" panose="02010503030300000000" pitchFamily="2" charset="0"/>
                <a:cs typeface="Century Gothic"/>
              </a:rPr>
              <a:t> </a:t>
            </a:r>
            <a:r>
              <a:rPr sz="1199" b="1" u="sng" dirty="0">
                <a:solidFill>
                  <a:srgbClr val="0000FF"/>
                </a:solidFill>
                <a:uFill>
                  <a:solidFill>
                    <a:srgbClr val="8492AC"/>
                  </a:solidFill>
                </a:uFill>
                <a:latin typeface="Aeonik" panose="02010503030300000000" pitchFamily="2" charset="0"/>
                <a:cs typeface="Century Gothic"/>
                <a:hlinkClick r:id="rId3"/>
              </a:rPr>
              <a:t>www.formationdetailing.com</a:t>
            </a:r>
            <a:r>
              <a:rPr sz="1199" b="1" u="sng" spc="-40" dirty="0">
                <a:solidFill>
                  <a:srgbClr val="0000FF"/>
                </a:solidFill>
                <a:uFill>
                  <a:solidFill>
                    <a:srgbClr val="8492AC"/>
                  </a:solidFill>
                </a:uFill>
                <a:latin typeface="Aeonik" panose="02010503030300000000" pitchFamily="2" charset="0"/>
                <a:cs typeface="Century Gothic"/>
              </a:rPr>
              <a:t> </a:t>
            </a:r>
            <a:r>
              <a:rPr sz="1199" b="1" u="sng" spc="-15" dirty="0">
                <a:solidFill>
                  <a:srgbClr val="0000FF"/>
                </a:solidFill>
                <a:uFill>
                  <a:solidFill>
                    <a:srgbClr val="8492AC"/>
                  </a:solidFill>
                </a:uFill>
                <a:latin typeface="Aeonik" panose="02010503030300000000" pitchFamily="2" charset="0"/>
                <a:cs typeface="Century Gothic"/>
                <a:hlinkClick r:id="rId4"/>
              </a:rPr>
              <a:t>www.sp-</a:t>
            </a:r>
            <a:r>
              <a:rPr sz="1199" b="1" u="sng" spc="-10" dirty="0">
                <a:solidFill>
                  <a:srgbClr val="0000FF"/>
                </a:solidFill>
                <a:uFill>
                  <a:solidFill>
                    <a:srgbClr val="8492AC"/>
                  </a:solidFill>
                </a:uFill>
                <a:latin typeface="Aeonik" panose="02010503030300000000" pitchFamily="2" charset="0"/>
                <a:cs typeface="Century Gothic"/>
                <a:hlinkClick r:id="rId4"/>
              </a:rPr>
              <a:t>formation.com</a:t>
            </a:r>
            <a:endParaRPr sz="1199" dirty="0">
              <a:latin typeface="Aeonik" panose="02010503030300000000" pitchFamily="2" charset="0"/>
              <a:cs typeface="Century Gothic"/>
            </a:endParaRPr>
          </a:p>
          <a:p>
            <a:pPr>
              <a:lnSpc>
                <a:spcPct val="100000"/>
              </a:lnSpc>
            </a:pPr>
            <a:endParaRPr sz="1398" dirty="0">
              <a:latin typeface="Aeonik" panose="02010503030300000000" pitchFamily="2" charset="0"/>
              <a:cs typeface="Century Gothic"/>
            </a:endParaRPr>
          </a:p>
          <a:p>
            <a:pPr>
              <a:lnSpc>
                <a:spcPct val="100000"/>
              </a:lnSpc>
              <a:spcBef>
                <a:spcPts val="35"/>
              </a:spcBef>
            </a:pPr>
            <a:endParaRPr sz="999" dirty="0">
              <a:latin typeface="Aeonik" panose="02010503030300000000" pitchFamily="2" charset="0"/>
              <a:cs typeface="Century Gothic"/>
            </a:endParaRPr>
          </a:p>
          <a:p>
            <a:pPr marL="12685">
              <a:lnSpc>
                <a:spcPct val="100000"/>
              </a:lnSpc>
            </a:pPr>
            <a:r>
              <a:rPr sz="1398" b="1" dirty="0">
                <a:solidFill>
                  <a:srgbClr val="5F6066"/>
                </a:solidFill>
                <a:latin typeface="Aeonik" panose="02010503030300000000" pitchFamily="2" charset="0"/>
                <a:cs typeface="Century Gothic"/>
              </a:rPr>
              <a:t>Nos</a:t>
            </a:r>
            <a:r>
              <a:rPr sz="1398" b="1" spc="-10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sites</a:t>
            </a:r>
            <a:r>
              <a:rPr sz="1398" b="1" spc="-5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pour</a:t>
            </a:r>
            <a:r>
              <a:rPr sz="1398" b="1" spc="-7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vous</a:t>
            </a:r>
            <a:r>
              <a:rPr sz="1398" b="1" spc="-8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aider</a:t>
            </a:r>
            <a:r>
              <a:rPr sz="1398" b="1" spc="-5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à</a:t>
            </a:r>
            <a:r>
              <a:rPr sz="1398" b="1" spc="-6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vous</a:t>
            </a:r>
            <a:r>
              <a:rPr sz="1398" b="1" spc="-95"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faire</a:t>
            </a:r>
            <a:r>
              <a:rPr sz="1398" b="1" spc="-60" dirty="0">
                <a:solidFill>
                  <a:srgbClr val="5F6066"/>
                </a:solidFill>
                <a:latin typeface="Aeonik" panose="02010503030300000000" pitchFamily="2" charset="0"/>
                <a:cs typeface="Century Gothic"/>
              </a:rPr>
              <a:t> </a:t>
            </a:r>
            <a:r>
              <a:rPr sz="1398" b="1" dirty="0">
                <a:solidFill>
                  <a:srgbClr val="5F6066"/>
                </a:solidFill>
                <a:latin typeface="Aeonik" panose="02010503030300000000" pitchFamily="2" charset="0"/>
                <a:cs typeface="Century Gothic"/>
              </a:rPr>
              <a:t>connaitre</a:t>
            </a:r>
            <a:r>
              <a:rPr sz="1398" b="1" spc="-5" dirty="0">
                <a:solidFill>
                  <a:srgbClr val="5F6066"/>
                </a:solidFill>
                <a:latin typeface="Aeonik" panose="02010503030300000000" pitchFamily="2" charset="0"/>
                <a:cs typeface="Century Gothic"/>
              </a:rPr>
              <a:t> </a:t>
            </a:r>
            <a:r>
              <a:rPr sz="1398" b="1" spc="-50" dirty="0">
                <a:solidFill>
                  <a:srgbClr val="5F6066"/>
                </a:solidFill>
                <a:latin typeface="Aeonik" panose="02010503030300000000" pitchFamily="2" charset="0"/>
                <a:cs typeface="Century Gothic"/>
              </a:rPr>
              <a:t>:</a:t>
            </a:r>
            <a:endParaRPr sz="1398" dirty="0">
              <a:latin typeface="Aeonik" panose="02010503030300000000" pitchFamily="2" charset="0"/>
              <a:cs typeface="Century Gothic"/>
            </a:endParaRPr>
          </a:p>
          <a:p>
            <a:pPr marL="12685">
              <a:lnSpc>
                <a:spcPct val="100000"/>
              </a:lnSpc>
              <a:spcBef>
                <a:spcPts val="105"/>
              </a:spcBef>
            </a:pPr>
            <a:r>
              <a:rPr sz="1199" b="1" dirty="0">
                <a:solidFill>
                  <a:srgbClr val="8492AC"/>
                </a:solidFill>
                <a:latin typeface="Aeonik" panose="02010503030300000000" pitchFamily="2" charset="0"/>
                <a:cs typeface="Century Gothic"/>
              </a:rPr>
              <a:t>Blog</a:t>
            </a:r>
            <a:r>
              <a:rPr sz="1199" b="1" spc="-30"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pour</a:t>
            </a:r>
            <a:r>
              <a:rPr sz="1199" b="1" spc="5"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publier</a:t>
            </a:r>
            <a:r>
              <a:rPr sz="1199" b="1" spc="-10" dirty="0">
                <a:solidFill>
                  <a:srgbClr val="8492AC"/>
                </a:solidFill>
                <a:latin typeface="Aeonik" panose="02010503030300000000" pitchFamily="2" charset="0"/>
                <a:cs typeface="Century Gothic"/>
              </a:rPr>
              <a:t> </a:t>
            </a:r>
            <a:r>
              <a:rPr sz="1199" b="1" dirty="0" err="1">
                <a:solidFill>
                  <a:srgbClr val="8492AC"/>
                </a:solidFill>
                <a:latin typeface="Aeonik" panose="02010503030300000000" pitchFamily="2" charset="0"/>
                <a:cs typeface="Century Gothic"/>
              </a:rPr>
              <a:t>vos</a:t>
            </a:r>
            <a:r>
              <a:rPr sz="1199" b="1" spc="-15"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articles</a:t>
            </a:r>
            <a:r>
              <a:rPr lang="fr-FR" sz="1199" b="1" dirty="0">
                <a:solidFill>
                  <a:srgbClr val="8492AC"/>
                </a:solidFill>
                <a:latin typeface="Aeonik" panose="02010503030300000000" pitchFamily="2" charset="0"/>
                <a:cs typeface="Century Gothic"/>
              </a:rPr>
              <a:t> et devenir visible sur internet </a:t>
            </a:r>
          </a:p>
          <a:p>
            <a:pPr marL="12685">
              <a:lnSpc>
                <a:spcPct val="100000"/>
              </a:lnSpc>
              <a:spcBef>
                <a:spcPts val="105"/>
              </a:spcBef>
            </a:pPr>
            <a:r>
              <a:rPr lang="fr-FR" sz="1199" b="1" dirty="0">
                <a:solidFill>
                  <a:srgbClr val="8492AC"/>
                </a:solidFill>
                <a:latin typeface="Aeonik" panose="02010503030300000000" pitchFamily="2" charset="0"/>
                <a:cs typeface="Century Gothic"/>
              </a:rPr>
              <a:t>=&gt; </a:t>
            </a:r>
            <a:r>
              <a:rPr sz="1199" b="1" u="sng" spc="-35" dirty="0">
                <a:solidFill>
                  <a:srgbClr val="0000FF"/>
                </a:solidFill>
                <a:uFill>
                  <a:solidFill>
                    <a:srgbClr val="8492AC"/>
                  </a:solidFill>
                </a:uFill>
                <a:latin typeface="Aeonik" panose="02010503030300000000" pitchFamily="2" charset="0"/>
                <a:cs typeface="Century Gothic"/>
                <a:hlinkClick r:id="rId5"/>
              </a:rPr>
              <a:t>https://detailing-</a:t>
            </a:r>
            <a:r>
              <a:rPr sz="1199" b="1" u="sng" spc="-10" dirty="0">
                <a:solidFill>
                  <a:srgbClr val="0000FF"/>
                </a:solidFill>
                <a:uFill>
                  <a:solidFill>
                    <a:srgbClr val="8492AC"/>
                  </a:solidFill>
                </a:uFill>
                <a:latin typeface="Aeonik" panose="02010503030300000000" pitchFamily="2" charset="0"/>
                <a:cs typeface="Century Gothic"/>
                <a:hlinkClick r:id="rId5"/>
              </a:rPr>
              <a:t>france.fr/</a:t>
            </a:r>
            <a:endParaRPr sz="1199" dirty="0">
              <a:latin typeface="Aeonik" panose="02010503030300000000" pitchFamily="2" charset="0"/>
              <a:cs typeface="Century Gothic"/>
            </a:endParaRPr>
          </a:p>
          <a:p>
            <a:pPr marL="12685">
              <a:lnSpc>
                <a:spcPct val="100000"/>
              </a:lnSpc>
              <a:spcBef>
                <a:spcPts val="95"/>
              </a:spcBef>
            </a:pPr>
            <a:endParaRPr lang="fr-FR" sz="1199" b="1" dirty="0">
              <a:solidFill>
                <a:srgbClr val="8492AC"/>
              </a:solidFill>
              <a:latin typeface="Aeonik" panose="02010503030300000000" pitchFamily="2" charset="0"/>
              <a:cs typeface="Century Gothic"/>
            </a:endParaRPr>
          </a:p>
          <a:p>
            <a:pPr marL="12685">
              <a:lnSpc>
                <a:spcPct val="100000"/>
              </a:lnSpc>
              <a:spcBef>
                <a:spcPts val="95"/>
              </a:spcBef>
            </a:pPr>
            <a:r>
              <a:rPr sz="1199" b="1" dirty="0" err="1">
                <a:solidFill>
                  <a:srgbClr val="8492AC"/>
                </a:solidFill>
                <a:latin typeface="Aeonik" panose="02010503030300000000" pitchFamily="2" charset="0"/>
                <a:cs typeface="Century Gothic"/>
              </a:rPr>
              <a:t>Annuaire</a:t>
            </a:r>
            <a:r>
              <a:rPr sz="1199" b="1" spc="55" dirty="0">
                <a:solidFill>
                  <a:srgbClr val="8492AC"/>
                </a:solidFill>
                <a:latin typeface="Aeonik" panose="02010503030300000000" pitchFamily="2" charset="0"/>
                <a:cs typeface="Century Gothic"/>
              </a:rPr>
              <a:t> </a:t>
            </a:r>
            <a:r>
              <a:rPr sz="1199" b="1" dirty="0">
                <a:solidFill>
                  <a:srgbClr val="8492AC"/>
                </a:solidFill>
                <a:latin typeface="Aeonik" panose="02010503030300000000" pitchFamily="2" charset="0"/>
                <a:cs typeface="Century Gothic"/>
              </a:rPr>
              <a:t>pour</a:t>
            </a:r>
            <a:r>
              <a:rPr sz="1199" b="1" spc="35" dirty="0">
                <a:solidFill>
                  <a:srgbClr val="8492AC"/>
                </a:solidFill>
                <a:latin typeface="Aeonik" panose="02010503030300000000" pitchFamily="2" charset="0"/>
                <a:cs typeface="Century Gothic"/>
              </a:rPr>
              <a:t> </a:t>
            </a:r>
            <a:r>
              <a:rPr lang="fr-FR" sz="1199" b="1" dirty="0">
                <a:solidFill>
                  <a:srgbClr val="8492AC"/>
                </a:solidFill>
                <a:latin typeface="Aeonik" panose="02010503030300000000" pitchFamily="2" charset="0"/>
                <a:cs typeface="Century Gothic"/>
              </a:rPr>
              <a:t>référencer votre activité et obtenir des demandes de devis</a:t>
            </a:r>
            <a:br>
              <a:rPr lang="fr-FR" sz="1199" b="1" dirty="0">
                <a:solidFill>
                  <a:srgbClr val="8492AC"/>
                </a:solidFill>
                <a:latin typeface="Aeonik" panose="02010503030300000000" pitchFamily="2" charset="0"/>
                <a:cs typeface="Century Gothic"/>
              </a:rPr>
            </a:br>
            <a:r>
              <a:rPr sz="1199" b="1" dirty="0">
                <a:solidFill>
                  <a:srgbClr val="8492AC"/>
                </a:solidFill>
                <a:latin typeface="Aeonik" panose="02010503030300000000" pitchFamily="2" charset="0"/>
                <a:cs typeface="Century Gothic"/>
              </a:rPr>
              <a:t>=&gt;</a:t>
            </a:r>
            <a:r>
              <a:rPr sz="1199" b="1" spc="65" dirty="0">
                <a:solidFill>
                  <a:srgbClr val="8492AC"/>
                </a:solidFill>
                <a:latin typeface="Aeonik" panose="02010503030300000000" pitchFamily="2" charset="0"/>
                <a:cs typeface="Century Gothic"/>
              </a:rPr>
              <a:t> </a:t>
            </a:r>
            <a:r>
              <a:rPr sz="1199" b="1" u="sng" spc="-30" dirty="0">
                <a:solidFill>
                  <a:srgbClr val="0000FF"/>
                </a:solidFill>
                <a:uFill>
                  <a:solidFill>
                    <a:srgbClr val="8492AC"/>
                  </a:solidFill>
                </a:uFill>
                <a:latin typeface="Aeonik" panose="02010503030300000000" pitchFamily="2" charset="0"/>
                <a:cs typeface="Century Gothic"/>
                <a:hlinkClick r:id="rId6"/>
              </a:rPr>
              <a:t>https://annuaire-</a:t>
            </a:r>
            <a:r>
              <a:rPr sz="1199" b="1" u="sng" spc="-15" dirty="0">
                <a:solidFill>
                  <a:srgbClr val="0000FF"/>
                </a:solidFill>
                <a:uFill>
                  <a:solidFill>
                    <a:srgbClr val="8492AC"/>
                  </a:solidFill>
                </a:uFill>
                <a:latin typeface="Aeonik" panose="02010503030300000000" pitchFamily="2" charset="0"/>
                <a:cs typeface="Century Gothic"/>
                <a:hlinkClick r:id="rId6"/>
              </a:rPr>
              <a:t>du-</a:t>
            </a:r>
            <a:r>
              <a:rPr sz="1199" b="1" u="sng" spc="-10" dirty="0">
                <a:solidFill>
                  <a:srgbClr val="0000FF"/>
                </a:solidFill>
                <a:uFill>
                  <a:solidFill>
                    <a:srgbClr val="8492AC"/>
                  </a:solidFill>
                </a:uFill>
                <a:latin typeface="Aeonik" panose="02010503030300000000" pitchFamily="2" charset="0"/>
                <a:cs typeface="Century Gothic"/>
                <a:hlinkClick r:id="rId6"/>
              </a:rPr>
              <a:t>detailing.com/</a:t>
            </a:r>
            <a:endParaRPr sz="1199" dirty="0">
              <a:latin typeface="Aeonik" panose="02010503030300000000" pitchFamily="2" charset="0"/>
              <a:cs typeface="Century Gothic"/>
            </a:endParaRPr>
          </a:p>
          <a:p>
            <a:pPr>
              <a:lnSpc>
                <a:spcPct val="100000"/>
              </a:lnSpc>
              <a:spcBef>
                <a:spcPts val="20"/>
              </a:spcBef>
            </a:pPr>
            <a:endParaRPr sz="1348" dirty="0">
              <a:latin typeface="Aeonik" panose="02010503030300000000" pitchFamily="2" charset="0"/>
              <a:cs typeface="Century Gothic"/>
            </a:endParaRPr>
          </a:p>
          <a:p>
            <a:pPr marL="388788" algn="ctr">
              <a:lnSpc>
                <a:spcPct val="100000"/>
              </a:lnSpc>
            </a:pPr>
            <a:r>
              <a:rPr lang="fr-FR" sz="1398" b="1" u="sng" dirty="0">
                <a:solidFill>
                  <a:srgbClr val="0000FF"/>
                </a:solidFill>
                <a:uFill>
                  <a:solidFill>
                    <a:srgbClr val="8492AC"/>
                  </a:solidFill>
                </a:uFill>
                <a:latin typeface="Aeonik" panose="02010503030300000000" pitchFamily="2" charset="0"/>
                <a:cs typeface="Century Gothic"/>
              </a:rPr>
              <a:t>Visite de nos locaux 360° interactive</a:t>
            </a:r>
            <a:endParaRPr sz="1398" dirty="0">
              <a:latin typeface="Aeonik" panose="02010503030300000000" pitchFamily="2" charset="0"/>
              <a:cs typeface="Century Gothic"/>
            </a:endParaRPr>
          </a:p>
          <a:p>
            <a:pPr>
              <a:lnSpc>
                <a:spcPct val="100000"/>
              </a:lnSpc>
              <a:spcBef>
                <a:spcPts val="35"/>
              </a:spcBef>
            </a:pPr>
            <a:endParaRPr sz="1249" dirty="0">
              <a:latin typeface="Aeonik" panose="02010503030300000000" pitchFamily="2" charset="0"/>
              <a:cs typeface="Century Gothic"/>
            </a:endParaRPr>
          </a:p>
          <a:p>
            <a:pPr marL="392593" algn="ctr">
              <a:lnSpc>
                <a:spcPct val="100000"/>
              </a:lnSpc>
            </a:pPr>
            <a:r>
              <a:rPr sz="1199" b="1" dirty="0">
                <a:solidFill>
                  <a:srgbClr val="5F6066"/>
                </a:solidFill>
                <a:latin typeface="Aeonik" panose="02010503030300000000" pitchFamily="2" charset="0"/>
                <a:cs typeface="Century Gothic"/>
              </a:rPr>
              <a:t>En</a:t>
            </a:r>
            <a:r>
              <a:rPr sz="1199" b="1" spc="-1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attendant</a:t>
            </a:r>
            <a:r>
              <a:rPr sz="1199" b="1" spc="-30"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suivez</a:t>
            </a:r>
            <a:r>
              <a:rPr sz="1199" b="1" spc="-4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nous</a:t>
            </a:r>
            <a:r>
              <a:rPr sz="1199" b="1" spc="-1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sur</a:t>
            </a:r>
            <a:r>
              <a:rPr sz="1199" b="1" spc="-1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les</a:t>
            </a:r>
            <a:r>
              <a:rPr sz="1199" b="1" spc="-35" dirty="0">
                <a:solidFill>
                  <a:srgbClr val="5F6066"/>
                </a:solidFill>
                <a:latin typeface="Aeonik" panose="02010503030300000000" pitchFamily="2" charset="0"/>
                <a:cs typeface="Century Gothic"/>
              </a:rPr>
              <a:t> </a:t>
            </a:r>
            <a:r>
              <a:rPr sz="1199" b="1" spc="-10" dirty="0">
                <a:solidFill>
                  <a:srgbClr val="5F6066"/>
                </a:solidFill>
                <a:latin typeface="Aeonik" panose="02010503030300000000" pitchFamily="2" charset="0"/>
                <a:cs typeface="Century Gothic"/>
              </a:rPr>
              <a:t>réseaux</a:t>
            </a:r>
            <a:r>
              <a:rPr sz="1199" b="1" spc="-75" dirty="0">
                <a:solidFill>
                  <a:srgbClr val="5F6066"/>
                </a:solidFill>
                <a:latin typeface="Aeonik" panose="02010503030300000000" pitchFamily="2" charset="0"/>
                <a:cs typeface="Century Gothic"/>
              </a:rPr>
              <a:t> </a:t>
            </a:r>
            <a:r>
              <a:rPr sz="1199" b="1" spc="-10" dirty="0">
                <a:solidFill>
                  <a:srgbClr val="5F6066"/>
                </a:solidFill>
                <a:latin typeface="Aeonik" panose="02010503030300000000" pitchFamily="2" charset="0"/>
                <a:cs typeface="Century Gothic"/>
              </a:rPr>
              <a:t>sociaux</a:t>
            </a:r>
            <a:r>
              <a:rPr sz="1199" b="1" spc="-70"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et</a:t>
            </a:r>
            <a:r>
              <a:rPr sz="1199" b="1" spc="-3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abonnez</a:t>
            </a:r>
            <a:r>
              <a:rPr sz="1199" b="1" spc="-55" dirty="0">
                <a:solidFill>
                  <a:srgbClr val="5F6066"/>
                </a:solidFill>
                <a:latin typeface="Aeonik" panose="02010503030300000000" pitchFamily="2" charset="0"/>
                <a:cs typeface="Century Gothic"/>
              </a:rPr>
              <a:t> </a:t>
            </a:r>
            <a:r>
              <a:rPr sz="1199" b="1" dirty="0">
                <a:solidFill>
                  <a:srgbClr val="5F6066"/>
                </a:solidFill>
                <a:latin typeface="Aeonik" panose="02010503030300000000" pitchFamily="2" charset="0"/>
                <a:cs typeface="Century Gothic"/>
              </a:rPr>
              <a:t>vous</a:t>
            </a:r>
            <a:r>
              <a:rPr sz="1199" b="1" spc="-20" dirty="0">
                <a:solidFill>
                  <a:srgbClr val="5F6066"/>
                </a:solidFill>
                <a:latin typeface="Aeonik" panose="02010503030300000000" pitchFamily="2" charset="0"/>
                <a:cs typeface="Century Gothic"/>
              </a:rPr>
              <a:t> </a:t>
            </a:r>
            <a:r>
              <a:rPr sz="1199" b="1" spc="-50" dirty="0">
                <a:solidFill>
                  <a:srgbClr val="5F6066"/>
                </a:solidFill>
                <a:latin typeface="Aeonik" panose="02010503030300000000" pitchFamily="2" charset="0"/>
                <a:cs typeface="Century Gothic"/>
              </a:rPr>
              <a:t>!</a:t>
            </a:r>
            <a:endParaRPr sz="1199" dirty="0">
              <a:latin typeface="Aeonik" panose="02010503030300000000" pitchFamily="2" charset="0"/>
              <a:cs typeface="Century Gothic"/>
            </a:endParaRPr>
          </a:p>
        </p:txBody>
      </p:sp>
      <p:pic>
        <p:nvPicPr>
          <p:cNvPr id="29" name="object 29"/>
          <p:cNvPicPr/>
          <p:nvPr/>
        </p:nvPicPr>
        <p:blipFill>
          <a:blip r:embed="rId7" cstate="print"/>
          <a:stretch>
            <a:fillRect/>
          </a:stretch>
        </p:blipFill>
        <p:spPr>
          <a:xfrm>
            <a:off x="3321050" y="9675238"/>
            <a:ext cx="315093" cy="315094"/>
          </a:xfrm>
          <a:prstGeom prst="rect">
            <a:avLst/>
          </a:prstGeom>
        </p:spPr>
      </p:pic>
      <p:pic>
        <p:nvPicPr>
          <p:cNvPr id="30" name="object 30"/>
          <p:cNvPicPr/>
          <p:nvPr/>
        </p:nvPicPr>
        <p:blipFill>
          <a:blip r:embed="rId8" cstate="print"/>
          <a:stretch>
            <a:fillRect/>
          </a:stretch>
        </p:blipFill>
        <p:spPr>
          <a:xfrm>
            <a:off x="3759441" y="9670672"/>
            <a:ext cx="322705" cy="315094"/>
          </a:xfrm>
          <a:prstGeom prst="rect">
            <a:avLst/>
          </a:prstGeom>
        </p:spPr>
      </p:pic>
      <p:pic>
        <p:nvPicPr>
          <p:cNvPr id="31" name="object 31"/>
          <p:cNvPicPr/>
          <p:nvPr/>
        </p:nvPicPr>
        <p:blipFill>
          <a:blip r:embed="rId9" cstate="print"/>
          <a:stretch>
            <a:fillRect/>
          </a:stretch>
        </p:blipFill>
        <p:spPr>
          <a:xfrm>
            <a:off x="2808072" y="9670672"/>
            <a:ext cx="322705" cy="324227"/>
          </a:xfrm>
          <a:prstGeom prst="rect">
            <a:avLst/>
          </a:prstGeom>
        </p:spPr>
      </p:pic>
      <p:pic>
        <p:nvPicPr>
          <p:cNvPr id="24" name="object 32"/>
          <p:cNvPicPr/>
          <p:nvPr/>
        </p:nvPicPr>
        <p:blipFill>
          <a:blip r:embed="rId10" cstate="print"/>
          <a:stretch>
            <a:fillRect/>
          </a:stretch>
        </p:blipFill>
        <p:spPr>
          <a:xfrm>
            <a:off x="4206966" y="9688939"/>
            <a:ext cx="427736" cy="305961"/>
          </a:xfrm>
          <a:prstGeom prst="rect">
            <a:avLst/>
          </a:prstGeom>
        </p:spPr>
      </p:pic>
      <p:sp>
        <p:nvSpPr>
          <p:cNvPr id="26" name="Trapèze 25">
            <a:extLst>
              <a:ext uri="{FF2B5EF4-FFF2-40B4-BE49-F238E27FC236}">
                <a16:creationId xmlns:a16="http://schemas.microsoft.com/office/drawing/2014/main" id="{54285119-7DB3-5957-3B8D-B4B51B877A56}"/>
              </a:ext>
            </a:extLst>
          </p:cNvPr>
          <p:cNvSpPr/>
          <p:nvPr/>
        </p:nvSpPr>
        <p:spPr>
          <a:xfrm rot="10800000">
            <a:off x="3016249" y="1704800"/>
            <a:ext cx="4948742"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35D15D3F-F26E-4A76-3729-54C57E7F7698}"/>
              </a:ext>
            </a:extLst>
          </p:cNvPr>
          <p:cNvSpPr txBox="1"/>
          <p:nvPr/>
        </p:nvSpPr>
        <p:spPr>
          <a:xfrm>
            <a:off x="1917789" y="1689686"/>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NOS INFORMATIONS</a:t>
            </a:r>
          </a:p>
        </p:txBody>
      </p:sp>
    </p:spTree>
    <p:extLst>
      <p:ext uri="{BB962C8B-B14F-4D97-AF65-F5344CB8AC3E}">
        <p14:creationId xmlns:p14="http://schemas.microsoft.com/office/powerpoint/2010/main" val="131341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01F5-8569-77A7-EF3E-CDD7A58CBA2A}"/>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491F89D9-D0E6-E117-49F9-967E0B166C26}"/>
              </a:ext>
            </a:extLst>
          </p:cNvPr>
          <p:cNvPicPr>
            <a:picLocks noChangeAspect="1"/>
          </p:cNvPicPr>
          <p:nvPr/>
        </p:nvPicPr>
        <p:blipFill>
          <a:blip r:embed="rId2"/>
          <a:srcRect b="46093"/>
          <a:stretch>
            <a:fillRect/>
          </a:stretch>
        </p:blipFill>
        <p:spPr>
          <a:xfrm>
            <a:off x="-2066" y="0"/>
            <a:ext cx="7560000" cy="1270638"/>
          </a:xfrm>
          <a:prstGeom prst="rect">
            <a:avLst/>
          </a:prstGeom>
        </p:spPr>
      </p:pic>
      <p:sp>
        <p:nvSpPr>
          <p:cNvPr id="21" name="Rectangle 20">
            <a:extLst>
              <a:ext uri="{FF2B5EF4-FFF2-40B4-BE49-F238E27FC236}">
                <a16:creationId xmlns:a16="http://schemas.microsoft.com/office/drawing/2014/main" id="{8D89372F-A76A-23B9-025A-3914A95A2E3A}"/>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bject 85">
            <a:extLst>
              <a:ext uri="{FF2B5EF4-FFF2-40B4-BE49-F238E27FC236}">
                <a16:creationId xmlns:a16="http://schemas.microsoft.com/office/drawing/2014/main" id="{AF6DAECE-1D90-AD93-0EAF-03A0BD8F0A63}"/>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968342D2-101B-07AC-8F20-E3F39F78BA9E}"/>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4" name="object 14">
            <a:extLst>
              <a:ext uri="{FF2B5EF4-FFF2-40B4-BE49-F238E27FC236}">
                <a16:creationId xmlns:a16="http://schemas.microsoft.com/office/drawing/2014/main" id="{8D6CC25E-542E-D164-D9FC-4351E611E79A}"/>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11" name="Espace réservé du numéro de diapositive 1">
            <a:extLst>
              <a:ext uri="{FF2B5EF4-FFF2-40B4-BE49-F238E27FC236}">
                <a16:creationId xmlns:a16="http://schemas.microsoft.com/office/drawing/2014/main" id="{F99B638D-B9B3-B23C-801A-EFAA7869C7ED}"/>
              </a:ext>
            </a:extLst>
          </p:cNvPr>
          <p:cNvSpPr>
            <a:spLocks noGrp="1"/>
          </p:cNvSpPr>
          <p:nvPr>
            <p:ph type="sldNum" sz="quarter" idx="7"/>
          </p:nvPr>
        </p:nvSpPr>
        <p:spPr>
          <a:xfrm>
            <a:off x="6978650" y="10375900"/>
            <a:ext cx="375027" cy="232638"/>
          </a:xfrm>
        </p:spPr>
        <p:txBody>
          <a:bodyPr/>
          <a:lstStyle/>
          <a:p>
            <a:pPr marL="25400">
              <a:lnSpc>
                <a:spcPct val="100000"/>
              </a:lnSpc>
              <a:spcBef>
                <a:spcPts val="20"/>
              </a:spcBef>
            </a:pPr>
            <a:fld id="{81D60167-4931-47E6-BA6A-407CBD079E47}" type="slidenum">
              <a:rPr lang="fr-FR" smtClean="0"/>
              <a:t>16</a:t>
            </a:fld>
            <a:r>
              <a:rPr lang="fr-FR" spc="-80" dirty="0"/>
              <a:t> </a:t>
            </a:r>
            <a:r>
              <a:rPr lang="fr-FR" dirty="0"/>
              <a:t>/</a:t>
            </a:r>
          </a:p>
        </p:txBody>
      </p:sp>
      <p:sp>
        <p:nvSpPr>
          <p:cNvPr id="22" name="Rectangle 21">
            <a:extLst>
              <a:ext uri="{FF2B5EF4-FFF2-40B4-BE49-F238E27FC236}">
                <a16:creationId xmlns:a16="http://schemas.microsoft.com/office/drawing/2014/main" id="{86EAE372-6D7F-F8E0-0E66-427634AFFCCC}"/>
              </a:ext>
            </a:extLst>
          </p:cNvPr>
          <p:cNvSpPr/>
          <p:nvPr/>
        </p:nvSpPr>
        <p:spPr>
          <a:xfrm>
            <a:off x="0" y="1079500"/>
            <a:ext cx="1873250" cy="191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7">
            <a:extLst>
              <a:ext uri="{FF2B5EF4-FFF2-40B4-BE49-F238E27FC236}">
                <a16:creationId xmlns:a16="http://schemas.microsoft.com/office/drawing/2014/main" id="{ACBAB3A2-B010-5122-5F34-F92F15A1F6BF}"/>
              </a:ext>
            </a:extLst>
          </p:cNvPr>
          <p:cNvSpPr txBox="1"/>
          <p:nvPr/>
        </p:nvSpPr>
        <p:spPr>
          <a:xfrm>
            <a:off x="534692" y="2412895"/>
            <a:ext cx="5754648" cy="5976364"/>
          </a:xfrm>
          <a:prstGeom prst="rect">
            <a:avLst/>
          </a:prstGeom>
        </p:spPr>
        <p:txBody>
          <a:bodyPr vert="horz" wrap="square" lIns="0" tIns="12685" rIns="0" bIns="0" rtlCol="0">
            <a:spAutoFit/>
          </a:bodyPr>
          <a:lstStyle/>
          <a:p>
            <a:pPr marL="12685">
              <a:lnSpc>
                <a:spcPct val="100000"/>
              </a:lnSpc>
              <a:spcBef>
                <a:spcPts val="100"/>
              </a:spcBef>
            </a:pPr>
            <a:r>
              <a:rPr sz="1398" b="1" spc="-50" dirty="0">
                <a:solidFill>
                  <a:srgbClr val="24ABE3"/>
                </a:solidFill>
                <a:latin typeface="Aeonik" panose="02010503030300000000" pitchFamily="2" charset="0"/>
                <a:cs typeface="Century Gothic"/>
              </a:rPr>
              <a:t>SUIVANTVOTRESTATUT</a:t>
            </a:r>
            <a:r>
              <a:rPr sz="1398" b="1" spc="-5" dirty="0">
                <a:solidFill>
                  <a:srgbClr val="24ABE3"/>
                </a:solidFill>
                <a:latin typeface="Aeonik" panose="02010503030300000000" pitchFamily="2" charset="0"/>
                <a:cs typeface="Century Gothic"/>
              </a:rPr>
              <a:t> </a:t>
            </a:r>
            <a:r>
              <a:rPr sz="1398" b="1" spc="-50" dirty="0">
                <a:solidFill>
                  <a:srgbClr val="24ABE3"/>
                </a:solidFill>
                <a:latin typeface="Aeonik" panose="02010503030300000000" pitchFamily="2" charset="0"/>
                <a:cs typeface="Century Gothic"/>
              </a:rPr>
              <a:t>:</a:t>
            </a:r>
            <a:endParaRPr sz="1398" dirty="0">
              <a:solidFill>
                <a:srgbClr val="24ABE3"/>
              </a:solidFill>
              <a:latin typeface="Aeonik" panose="02010503030300000000" pitchFamily="2" charset="0"/>
              <a:cs typeface="Century Gothic"/>
            </a:endParaRPr>
          </a:p>
          <a:p>
            <a:pPr marL="298726" indent="-286676">
              <a:lnSpc>
                <a:spcPct val="100000"/>
              </a:lnSpc>
              <a:spcBef>
                <a:spcPts val="1353"/>
              </a:spcBef>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80" dirty="0">
                <a:solidFill>
                  <a:srgbClr val="5F6066"/>
                </a:solidFill>
                <a:latin typeface="Aeonik" panose="02010503030300000000" pitchFamily="2" charset="0"/>
                <a:cs typeface="Calibri"/>
              </a:rPr>
              <a:t> </a:t>
            </a:r>
            <a:r>
              <a:rPr sz="1199" b="1" dirty="0">
                <a:solidFill>
                  <a:srgbClr val="5F6066"/>
                </a:solidFill>
                <a:latin typeface="Aeonik" panose="02010503030300000000" pitchFamily="2" charset="0"/>
                <a:cs typeface="Calibri"/>
              </a:rPr>
              <a:t>êtes</a:t>
            </a:r>
            <a:r>
              <a:rPr sz="1199" b="1" spc="-5" dirty="0">
                <a:solidFill>
                  <a:srgbClr val="5F6066"/>
                </a:solidFill>
                <a:latin typeface="Aeonik" panose="02010503030300000000" pitchFamily="2" charset="0"/>
                <a:cs typeface="Calibri"/>
              </a:rPr>
              <a:t> </a:t>
            </a:r>
            <a:r>
              <a:rPr sz="1199" b="1" spc="-10" dirty="0">
                <a:solidFill>
                  <a:srgbClr val="5F6066"/>
                </a:solidFill>
                <a:latin typeface="Aeonik" panose="02010503030300000000" pitchFamily="2" charset="0"/>
                <a:cs typeface="Calibri"/>
              </a:rPr>
              <a:t>indépendant</a:t>
            </a:r>
            <a:endParaRPr sz="1199" b="1" dirty="0">
              <a:latin typeface="Aeonik" panose="02010503030300000000" pitchFamily="2" charset="0"/>
              <a:cs typeface="Calibri"/>
            </a:endParaRPr>
          </a:p>
          <a:p>
            <a:pPr marL="468702" marR="40591" lvl="1" indent="-284139">
              <a:lnSpc>
                <a:spcPct val="100000"/>
              </a:lnSpc>
              <a:buClr>
                <a:srgbClr val="5F6066"/>
              </a:buClr>
              <a:buChar char="-"/>
              <a:tabLst>
                <a:tab pos="468702" algn="l"/>
                <a:tab pos="469336" algn="l"/>
              </a:tabLst>
            </a:pPr>
            <a:r>
              <a:rPr sz="1199" u="sng" spc="-10" dirty="0">
                <a:solidFill>
                  <a:srgbClr val="0000FF"/>
                </a:solidFill>
                <a:uFill>
                  <a:solidFill>
                    <a:srgbClr val="5F6066"/>
                  </a:solidFill>
                </a:uFill>
                <a:latin typeface="Aeonik" panose="02010503030300000000" pitchFamily="2" charset="0"/>
                <a:cs typeface="Calibri"/>
                <a:hlinkClick r:id="rId3"/>
              </a:rPr>
              <a:t>Téléchargez</a:t>
            </a:r>
            <a:r>
              <a:rPr sz="1199" u="sng" spc="-25" dirty="0">
                <a:solidFill>
                  <a:srgbClr val="0000FF"/>
                </a:solidFill>
                <a:uFill>
                  <a:solidFill>
                    <a:srgbClr val="5F6066"/>
                  </a:solidFill>
                </a:uFill>
                <a:latin typeface="Aeonik" panose="02010503030300000000" pitchFamily="2" charset="0"/>
                <a:cs typeface="Calibri"/>
                <a:hlinkClick r:id="rId3"/>
              </a:rPr>
              <a:t> </a:t>
            </a:r>
            <a:r>
              <a:rPr sz="1199" u="sng" dirty="0">
                <a:solidFill>
                  <a:srgbClr val="0000FF"/>
                </a:solidFill>
                <a:uFill>
                  <a:solidFill>
                    <a:srgbClr val="5F6066"/>
                  </a:solidFill>
                </a:uFill>
                <a:latin typeface="Aeonik" panose="02010503030300000000" pitchFamily="2" charset="0"/>
                <a:cs typeface="Calibri"/>
                <a:hlinkClick r:id="rId3"/>
              </a:rPr>
              <a:t>votre</a:t>
            </a:r>
            <a:r>
              <a:rPr sz="1199" u="sng" spc="-15" dirty="0">
                <a:solidFill>
                  <a:srgbClr val="0000FF"/>
                </a:solidFill>
                <a:uFill>
                  <a:solidFill>
                    <a:srgbClr val="5F6066"/>
                  </a:solidFill>
                </a:uFill>
                <a:latin typeface="Aeonik" panose="02010503030300000000" pitchFamily="2" charset="0"/>
                <a:cs typeface="Calibri"/>
                <a:hlinkClick r:id="rId3"/>
              </a:rPr>
              <a:t> </a:t>
            </a:r>
            <a:r>
              <a:rPr sz="1199" u="sng" spc="-40" dirty="0">
                <a:solidFill>
                  <a:srgbClr val="0000FF"/>
                </a:solidFill>
                <a:uFill>
                  <a:solidFill>
                    <a:srgbClr val="5F6066"/>
                  </a:solidFill>
                </a:uFill>
                <a:latin typeface="Aeonik" panose="02010503030300000000" pitchFamily="2" charset="0"/>
                <a:cs typeface="Calibri"/>
                <a:hlinkClick r:id="rId3"/>
              </a:rPr>
              <a:t>attestation</a:t>
            </a:r>
            <a:r>
              <a:rPr sz="1199" u="sng" spc="-55" dirty="0">
                <a:solidFill>
                  <a:srgbClr val="0000FF"/>
                </a:solidFill>
                <a:uFill>
                  <a:solidFill>
                    <a:srgbClr val="5F6066"/>
                  </a:solidFill>
                </a:uFill>
                <a:latin typeface="Aeonik" panose="02010503030300000000" pitchFamily="2" charset="0"/>
                <a:cs typeface="Calibri"/>
                <a:hlinkClick r:id="rId3"/>
              </a:rPr>
              <a:t> </a:t>
            </a:r>
            <a:r>
              <a:rPr sz="1199" u="sng" dirty="0">
                <a:solidFill>
                  <a:srgbClr val="0000FF"/>
                </a:solidFill>
                <a:uFill>
                  <a:solidFill>
                    <a:srgbClr val="5F6066"/>
                  </a:solidFill>
                </a:uFill>
                <a:latin typeface="Aeonik" panose="02010503030300000000" pitchFamily="2" charset="0"/>
                <a:cs typeface="Calibri"/>
                <a:hlinkClick r:id="rId3"/>
              </a:rPr>
              <a:t>CFP</a:t>
            </a:r>
            <a:r>
              <a:rPr sz="1199" spc="75" dirty="0">
                <a:solidFill>
                  <a:srgbClr val="0000FF"/>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(Cotisation</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Formation</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Professionnelle)</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sur</a:t>
            </a:r>
            <a:r>
              <a:rPr sz="1199" spc="-20" dirty="0">
                <a:solidFill>
                  <a:srgbClr val="5F6066"/>
                </a:solidFill>
                <a:latin typeface="Aeonik" panose="02010503030300000000" pitchFamily="2" charset="0"/>
                <a:cs typeface="Calibri"/>
              </a:rPr>
              <a:t> </a:t>
            </a:r>
            <a:r>
              <a:rPr sz="1199" u="sng" spc="-40" dirty="0">
                <a:solidFill>
                  <a:srgbClr val="0000FF"/>
                </a:solidFill>
                <a:uFill>
                  <a:solidFill>
                    <a:srgbClr val="8492AC"/>
                  </a:solidFill>
                </a:uFill>
                <a:latin typeface="Aeonik" panose="02010503030300000000" pitchFamily="2" charset="0"/>
                <a:cs typeface="Calibri"/>
                <a:hlinkClick r:id="rId4"/>
              </a:rPr>
              <a:t>urssaf.fr</a:t>
            </a:r>
            <a:r>
              <a:rPr sz="1199" spc="-65" dirty="0">
                <a:solidFill>
                  <a:srgbClr val="0000FF"/>
                </a:solidFill>
                <a:latin typeface="Aeonik" panose="02010503030300000000" pitchFamily="2" charset="0"/>
                <a:cs typeface="Calibri"/>
              </a:rPr>
              <a:t> </a:t>
            </a:r>
            <a:r>
              <a:rPr sz="1199" spc="-25" dirty="0">
                <a:solidFill>
                  <a:srgbClr val="5F6066"/>
                </a:solidFill>
                <a:latin typeface="Aeonik" panose="02010503030300000000" pitchFamily="2" charset="0"/>
                <a:cs typeface="Calibri"/>
              </a:rPr>
              <a:t>ou </a:t>
            </a:r>
            <a:r>
              <a:rPr sz="1199" u="sng" spc="-10" dirty="0">
                <a:solidFill>
                  <a:srgbClr val="0000FF"/>
                </a:solidFill>
                <a:uFill>
                  <a:solidFill>
                    <a:srgbClr val="8492AC"/>
                  </a:solidFill>
                </a:uFill>
                <a:latin typeface="Aeonik" panose="02010503030300000000" pitchFamily="2" charset="0"/>
                <a:cs typeface="Calibri"/>
                <a:hlinkClick r:id="rId5"/>
              </a:rPr>
              <a:t>autoentrepreneur.urssaf.fr</a:t>
            </a:r>
            <a:endParaRPr sz="1199" dirty="0">
              <a:latin typeface="Aeonik" panose="02010503030300000000" pitchFamily="2" charset="0"/>
              <a:cs typeface="Calibri"/>
            </a:endParaRPr>
          </a:p>
          <a:p>
            <a:pPr marL="468702"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Si</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vous</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avez</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cotisé</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1€</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vous</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avez</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des</a:t>
            </a:r>
            <a:r>
              <a:rPr sz="1199" spc="-1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droits</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à</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la</a:t>
            </a:r>
            <a:r>
              <a:rPr sz="1199" spc="10"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formation</a:t>
            </a:r>
            <a:endParaRPr sz="1199" dirty="0">
              <a:latin typeface="Aeonik" panose="02010503030300000000" pitchFamily="2" charset="0"/>
              <a:cs typeface="Calibri"/>
            </a:endParaRPr>
          </a:p>
          <a:p>
            <a:pPr marL="925353" lvl="2" indent="-284139">
              <a:lnSpc>
                <a:spcPct val="100000"/>
              </a:lnSpc>
              <a:buChar char="-"/>
              <a:tabLst>
                <a:tab pos="925353" algn="l"/>
                <a:tab pos="925987" algn="l"/>
              </a:tabLst>
            </a:pPr>
            <a:r>
              <a:rPr sz="1199" dirty="0">
                <a:solidFill>
                  <a:srgbClr val="5F6066"/>
                </a:solidFill>
                <a:latin typeface="Aeonik" panose="02010503030300000000" pitchFamily="2" charset="0"/>
                <a:cs typeface="Calibri"/>
              </a:rPr>
              <a:t>Artisan</a:t>
            </a:r>
            <a:r>
              <a:rPr sz="1199" spc="1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10" dirty="0">
                <a:solidFill>
                  <a:srgbClr val="5F6066"/>
                </a:solidFill>
                <a:latin typeface="Aeonik" panose="02010503030300000000" pitchFamily="2" charset="0"/>
                <a:cs typeface="Calibri"/>
              </a:rPr>
              <a:t> </a:t>
            </a:r>
            <a:r>
              <a:rPr sz="1199" u="sng" spc="-40" dirty="0">
                <a:solidFill>
                  <a:srgbClr val="0000FF"/>
                </a:solidFill>
                <a:uFill>
                  <a:solidFill>
                    <a:srgbClr val="8492AC"/>
                  </a:solidFill>
                </a:uFill>
                <a:latin typeface="Aeonik" panose="02010503030300000000" pitchFamily="2" charset="0"/>
                <a:cs typeface="Calibri"/>
                <a:hlinkClick r:id="rId6"/>
              </a:rPr>
              <a:t>https://mon-</a:t>
            </a:r>
            <a:r>
              <a:rPr sz="1199" u="sng" spc="-10" dirty="0">
                <a:solidFill>
                  <a:srgbClr val="0000FF"/>
                </a:solidFill>
                <a:uFill>
                  <a:solidFill>
                    <a:srgbClr val="8492AC"/>
                  </a:solidFill>
                </a:uFill>
                <a:latin typeface="Aeonik" panose="02010503030300000000" pitchFamily="2" charset="0"/>
                <a:cs typeface="Calibri"/>
                <a:hlinkClick r:id="rId6"/>
              </a:rPr>
              <a:t>entreprise.fafcea.com/</a:t>
            </a:r>
            <a:endParaRPr sz="1199" dirty="0">
              <a:latin typeface="Aeonik" panose="02010503030300000000" pitchFamily="2" charset="0"/>
              <a:cs typeface="Calibri"/>
            </a:endParaRPr>
          </a:p>
          <a:p>
            <a:pPr marL="925353" lvl="2" indent="-284139">
              <a:lnSpc>
                <a:spcPct val="100000"/>
              </a:lnSpc>
              <a:buChar char="-"/>
              <a:tabLst>
                <a:tab pos="925353" algn="l"/>
                <a:tab pos="925987" algn="l"/>
              </a:tabLst>
            </a:pPr>
            <a:r>
              <a:rPr sz="1199" dirty="0">
                <a:solidFill>
                  <a:srgbClr val="5F6066"/>
                </a:solidFill>
                <a:latin typeface="Aeonik" panose="02010503030300000000" pitchFamily="2" charset="0"/>
                <a:cs typeface="Calibri"/>
              </a:rPr>
              <a:t>Commerçant</a:t>
            </a:r>
            <a:r>
              <a:rPr sz="1199" spc="229"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50" dirty="0">
                <a:solidFill>
                  <a:srgbClr val="5F6066"/>
                </a:solidFill>
                <a:latin typeface="Aeonik" panose="02010503030300000000" pitchFamily="2" charset="0"/>
                <a:cs typeface="Calibri"/>
              </a:rPr>
              <a:t> </a:t>
            </a:r>
            <a:r>
              <a:rPr sz="1199" u="sng" spc="-40" dirty="0">
                <a:solidFill>
                  <a:srgbClr val="0000FF"/>
                </a:solidFill>
                <a:uFill>
                  <a:solidFill>
                    <a:srgbClr val="8492AC"/>
                  </a:solidFill>
                </a:uFill>
                <a:latin typeface="Aeonik" panose="02010503030300000000" pitchFamily="2" charset="0"/>
                <a:cs typeface="Calibri"/>
                <a:hlinkClick r:id="rId7"/>
              </a:rPr>
              <a:t>https://communication-</a:t>
            </a:r>
            <a:r>
              <a:rPr sz="1199" u="sng" spc="-10" dirty="0">
                <a:solidFill>
                  <a:srgbClr val="0000FF"/>
                </a:solidFill>
                <a:uFill>
                  <a:solidFill>
                    <a:srgbClr val="8492AC"/>
                  </a:solidFill>
                </a:uFill>
                <a:latin typeface="Aeonik" panose="02010503030300000000" pitchFamily="2" charset="0"/>
                <a:cs typeface="Calibri"/>
                <a:hlinkClick r:id="rId7"/>
              </a:rPr>
              <a:t>agefice.fr/</a:t>
            </a:r>
            <a:endParaRPr sz="1199" dirty="0">
              <a:latin typeface="Aeonik" panose="02010503030300000000" pitchFamily="2" charset="0"/>
              <a:cs typeface="Calibri"/>
            </a:endParaRPr>
          </a:p>
          <a:p>
            <a:pPr marL="925353" lvl="2" indent="-284139">
              <a:lnSpc>
                <a:spcPct val="100000"/>
              </a:lnSpc>
              <a:buChar char="-"/>
              <a:tabLst>
                <a:tab pos="925353" algn="l"/>
                <a:tab pos="925987" algn="l"/>
              </a:tabLst>
            </a:pPr>
            <a:r>
              <a:rPr sz="1199" dirty="0">
                <a:solidFill>
                  <a:srgbClr val="5F6066"/>
                </a:solidFill>
                <a:latin typeface="Aeonik" panose="02010503030300000000" pitchFamily="2" charset="0"/>
                <a:cs typeface="Calibri"/>
              </a:rPr>
              <a:t>Libéral</a:t>
            </a:r>
            <a:r>
              <a:rPr sz="1199" spc="479"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50" dirty="0">
                <a:solidFill>
                  <a:srgbClr val="5F6066"/>
                </a:solidFill>
                <a:latin typeface="Aeonik" panose="02010503030300000000" pitchFamily="2" charset="0"/>
                <a:cs typeface="Calibri"/>
              </a:rPr>
              <a:t>  </a:t>
            </a:r>
            <a:r>
              <a:rPr sz="1199" u="sng" spc="-45" dirty="0">
                <a:solidFill>
                  <a:srgbClr val="0000FF"/>
                </a:solidFill>
                <a:uFill>
                  <a:solidFill>
                    <a:srgbClr val="8492AC"/>
                  </a:solidFill>
                </a:uFill>
                <a:latin typeface="Aeonik" panose="02010503030300000000" pitchFamily="2" charset="0"/>
                <a:cs typeface="Calibri"/>
                <a:hlinkClick r:id="rId8"/>
              </a:rPr>
              <a:t>https://www.fifpl.fr/profession-</a:t>
            </a:r>
            <a:r>
              <a:rPr sz="1199" u="sng" spc="-40" dirty="0">
                <a:solidFill>
                  <a:srgbClr val="0000FF"/>
                </a:solidFill>
                <a:uFill>
                  <a:solidFill>
                    <a:srgbClr val="8492AC"/>
                  </a:solidFill>
                </a:uFill>
                <a:latin typeface="Aeonik" panose="02010503030300000000" pitchFamily="2" charset="0"/>
                <a:cs typeface="Calibri"/>
                <a:hlinkClick r:id="rId8"/>
              </a:rPr>
              <a:t>liberale/criteres-</a:t>
            </a:r>
            <a:r>
              <a:rPr sz="1199" u="sng" spc="-35" dirty="0">
                <a:solidFill>
                  <a:srgbClr val="0000FF"/>
                </a:solidFill>
                <a:uFill>
                  <a:solidFill>
                    <a:srgbClr val="8492AC"/>
                  </a:solidFill>
                </a:uFill>
                <a:latin typeface="Aeonik" panose="02010503030300000000" pitchFamily="2" charset="0"/>
                <a:cs typeface="Calibri"/>
                <a:hlinkClick r:id="rId8"/>
              </a:rPr>
              <a:t>de-prise-en-</a:t>
            </a:r>
            <a:r>
              <a:rPr sz="1199" u="sng" spc="-10" dirty="0">
                <a:solidFill>
                  <a:srgbClr val="0000FF"/>
                </a:solidFill>
                <a:uFill>
                  <a:solidFill>
                    <a:srgbClr val="8492AC"/>
                  </a:solidFill>
                </a:uFill>
                <a:latin typeface="Aeonik" panose="02010503030300000000" pitchFamily="2" charset="0"/>
                <a:cs typeface="Calibri"/>
                <a:hlinkClick r:id="rId8"/>
              </a:rPr>
              <a:t>charge</a:t>
            </a:r>
            <a:endParaRPr sz="1199" dirty="0">
              <a:latin typeface="Aeonik" panose="02010503030300000000" pitchFamily="2" charset="0"/>
              <a:cs typeface="Calibri"/>
            </a:endParaRPr>
          </a:p>
          <a:p>
            <a:pPr lvl="2">
              <a:lnSpc>
                <a:spcPct val="100000"/>
              </a:lnSpc>
              <a:spcBef>
                <a:spcPts val="40"/>
              </a:spcBef>
              <a:buClr>
                <a:srgbClr val="5F6066"/>
              </a:buClr>
              <a:buFont typeface="Calibri"/>
              <a:buChar char="-"/>
            </a:pPr>
            <a:endParaRPr sz="999" dirty="0">
              <a:latin typeface="Aeonik" panose="02010503030300000000" pitchFamily="2" charset="0"/>
              <a:cs typeface="Calibri"/>
            </a:endParaRPr>
          </a:p>
          <a:p>
            <a:pPr marL="298726" indent="-286676">
              <a:lnSpc>
                <a:spcPct val="100000"/>
              </a:lnSpc>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80" dirty="0">
                <a:solidFill>
                  <a:srgbClr val="5F6066"/>
                </a:solidFill>
                <a:latin typeface="Aeonik" panose="02010503030300000000" pitchFamily="2" charset="0"/>
                <a:cs typeface="Calibri"/>
              </a:rPr>
              <a:t> </a:t>
            </a:r>
            <a:r>
              <a:rPr sz="1199" b="1" dirty="0">
                <a:solidFill>
                  <a:srgbClr val="5F6066"/>
                </a:solidFill>
                <a:latin typeface="Aeonik" panose="02010503030300000000" pitchFamily="2" charset="0"/>
                <a:cs typeface="Calibri"/>
              </a:rPr>
              <a:t>êtes</a:t>
            </a:r>
            <a:r>
              <a:rPr sz="1199" b="1" spc="10" dirty="0">
                <a:solidFill>
                  <a:srgbClr val="5F6066"/>
                </a:solidFill>
                <a:latin typeface="Aeonik" panose="02010503030300000000" pitchFamily="2" charset="0"/>
                <a:cs typeface="Calibri"/>
              </a:rPr>
              <a:t> </a:t>
            </a:r>
            <a:r>
              <a:rPr sz="1199" b="1" spc="-10" dirty="0">
                <a:solidFill>
                  <a:srgbClr val="5F6066"/>
                </a:solidFill>
                <a:latin typeface="Aeonik" panose="02010503030300000000" pitchFamily="2" charset="0"/>
                <a:cs typeface="Calibri"/>
              </a:rPr>
              <a:t>salarié</a:t>
            </a:r>
            <a:endParaRPr sz="1199" b="1" dirty="0">
              <a:latin typeface="Aeonik" panose="02010503030300000000" pitchFamily="2" charset="0"/>
              <a:cs typeface="Calibri"/>
            </a:endParaRPr>
          </a:p>
          <a:p>
            <a:pPr marL="468702" lvl="1" indent="-284139">
              <a:lnSpc>
                <a:spcPct val="100000"/>
              </a:lnSpc>
              <a:buChar char="-"/>
              <a:tabLst>
                <a:tab pos="468702" algn="l"/>
                <a:tab pos="469336" algn="l"/>
              </a:tabLst>
            </a:pPr>
            <a:r>
              <a:rPr sz="1199" spc="-10" dirty="0">
                <a:solidFill>
                  <a:srgbClr val="5F6066"/>
                </a:solidFill>
                <a:latin typeface="Aeonik" panose="02010503030300000000" pitchFamily="2" charset="0"/>
                <a:cs typeface="Calibri"/>
              </a:rPr>
              <a:t>Votre</a:t>
            </a:r>
            <a:r>
              <a:rPr sz="1199" spc="-85"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entreprise</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peut</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prendreen charge</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la</a:t>
            </a:r>
            <a:r>
              <a:rPr sz="1199" spc="50"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formation</a:t>
            </a:r>
            <a:endParaRPr sz="1199" dirty="0">
              <a:latin typeface="Aeonik" panose="02010503030300000000" pitchFamily="2" charset="0"/>
              <a:cs typeface="Calibri"/>
            </a:endParaRPr>
          </a:p>
          <a:p>
            <a:pPr marL="468702"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Financement</a:t>
            </a:r>
            <a:r>
              <a:rPr sz="1199" spc="-10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par</a:t>
            </a:r>
            <a:r>
              <a:rPr sz="1199" spc="-6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son</a:t>
            </a:r>
            <a:r>
              <a:rPr sz="1199" spc="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OPCO</a:t>
            </a:r>
            <a:r>
              <a:rPr sz="1199" spc="7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a:t>
            </a:r>
            <a:r>
              <a:rPr sz="1199" spc="20" dirty="0">
                <a:solidFill>
                  <a:srgbClr val="5F6066"/>
                </a:solidFill>
                <a:latin typeface="Aeonik" panose="02010503030300000000" pitchFamily="2" charset="0"/>
                <a:cs typeface="Calibri"/>
              </a:rPr>
              <a:t> </a:t>
            </a:r>
            <a:r>
              <a:rPr sz="1199" spc="-45" dirty="0">
                <a:solidFill>
                  <a:srgbClr val="5F6066"/>
                </a:solidFill>
                <a:latin typeface="Aeonik" panose="02010503030300000000" pitchFamily="2" charset="0"/>
                <a:cs typeface="Calibri"/>
              </a:rPr>
              <a:t>Adressez-</a:t>
            </a:r>
            <a:r>
              <a:rPr sz="1199" dirty="0">
                <a:solidFill>
                  <a:srgbClr val="5F6066"/>
                </a:solidFill>
                <a:latin typeface="Aeonik" panose="02010503030300000000" pitchFamily="2" charset="0"/>
                <a:cs typeface="Calibri"/>
              </a:rPr>
              <a:t>vous</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à</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service</a:t>
            </a:r>
            <a:r>
              <a:rPr sz="1199" spc="55" dirty="0">
                <a:solidFill>
                  <a:srgbClr val="5F6066"/>
                </a:solidFill>
                <a:latin typeface="Aeonik" panose="02010503030300000000" pitchFamily="2" charset="0"/>
                <a:cs typeface="Calibri"/>
              </a:rPr>
              <a:t> </a:t>
            </a:r>
            <a:r>
              <a:rPr sz="1199" spc="-25" dirty="0">
                <a:solidFill>
                  <a:srgbClr val="5F6066"/>
                </a:solidFill>
                <a:latin typeface="Aeonik" panose="02010503030300000000" pitchFamily="2" charset="0"/>
                <a:cs typeface="Calibri"/>
              </a:rPr>
              <a:t>RH</a:t>
            </a:r>
            <a:endParaRPr sz="1199" dirty="0">
              <a:latin typeface="Aeonik" panose="02010503030300000000" pitchFamily="2" charset="0"/>
              <a:cs typeface="Calibri"/>
            </a:endParaRPr>
          </a:p>
          <a:p>
            <a:pPr lvl="1">
              <a:lnSpc>
                <a:spcPct val="100000"/>
              </a:lnSpc>
              <a:spcBef>
                <a:spcPts val="40"/>
              </a:spcBef>
              <a:buClr>
                <a:srgbClr val="5F6066"/>
              </a:buClr>
              <a:buFont typeface="Calibri"/>
              <a:buChar char="-"/>
            </a:pPr>
            <a:endParaRPr sz="999" dirty="0">
              <a:latin typeface="Aeonik" panose="02010503030300000000" pitchFamily="2" charset="0"/>
              <a:cs typeface="Calibri"/>
            </a:endParaRPr>
          </a:p>
          <a:p>
            <a:pPr marL="298726" indent="-286676">
              <a:lnSpc>
                <a:spcPct val="100000"/>
              </a:lnSpc>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70" dirty="0">
                <a:solidFill>
                  <a:srgbClr val="5F6066"/>
                </a:solidFill>
                <a:latin typeface="Aeonik" panose="02010503030300000000" pitchFamily="2" charset="0"/>
                <a:cs typeface="Calibri"/>
              </a:rPr>
              <a:t> </a:t>
            </a:r>
            <a:r>
              <a:rPr sz="1199" b="1" dirty="0">
                <a:solidFill>
                  <a:srgbClr val="5F6066"/>
                </a:solidFill>
                <a:latin typeface="Aeonik" panose="02010503030300000000" pitchFamily="2" charset="0"/>
                <a:cs typeface="Calibri"/>
              </a:rPr>
              <a:t>êtes</a:t>
            </a:r>
            <a:r>
              <a:rPr sz="1199" b="1" spc="-5" dirty="0">
                <a:solidFill>
                  <a:srgbClr val="5F6066"/>
                </a:solidFill>
                <a:latin typeface="Aeonik" panose="02010503030300000000" pitchFamily="2" charset="0"/>
                <a:cs typeface="Calibri"/>
              </a:rPr>
              <a:t> </a:t>
            </a:r>
            <a:r>
              <a:rPr sz="1199" b="1" spc="-10" dirty="0">
                <a:solidFill>
                  <a:srgbClr val="5F6066"/>
                </a:solidFill>
                <a:latin typeface="Aeonik" panose="02010503030300000000" pitchFamily="2" charset="0"/>
                <a:cs typeface="Calibri"/>
              </a:rPr>
              <a:t>demandeurd’emploi</a:t>
            </a:r>
            <a:endParaRPr sz="1199" b="1" dirty="0">
              <a:latin typeface="Aeonik" panose="02010503030300000000" pitchFamily="2" charset="0"/>
              <a:cs typeface="Calibri"/>
            </a:endParaRPr>
          </a:p>
          <a:p>
            <a:pPr marL="468702"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Présentez</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ce</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programme</a:t>
            </a:r>
            <a:r>
              <a:rPr sz="1199" spc="-8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à</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80"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conseiller</a:t>
            </a:r>
            <a:r>
              <a:rPr sz="1199" spc="-3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endParaRPr sz="1199" dirty="0">
              <a:latin typeface="Aeonik" panose="02010503030300000000" pitchFamily="2" charset="0"/>
              <a:cs typeface="Calibri"/>
            </a:endParaRPr>
          </a:p>
          <a:p>
            <a:pPr marL="468702" marR="603795"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Après</a:t>
            </a:r>
            <a:r>
              <a:rPr sz="1199" spc="-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le</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rendez</a:t>
            </a:r>
            <a:r>
              <a:rPr sz="1199" spc="-7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vous =</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&gt;</a:t>
            </a:r>
            <a:r>
              <a:rPr sz="1199" spc="40" dirty="0">
                <a:solidFill>
                  <a:srgbClr val="5F6066"/>
                </a:solidFill>
                <a:latin typeface="Aeonik" panose="02010503030300000000" pitchFamily="2" charset="0"/>
                <a:cs typeface="Calibri"/>
              </a:rPr>
              <a:t> </a:t>
            </a:r>
            <a:r>
              <a:rPr sz="1199" spc="-40" dirty="0">
                <a:solidFill>
                  <a:srgbClr val="5F6066"/>
                </a:solidFill>
                <a:latin typeface="Aeonik" panose="02010503030300000000" pitchFamily="2" charset="0"/>
                <a:cs typeface="Calibri"/>
              </a:rPr>
              <a:t>Transmettez</a:t>
            </a:r>
            <a:r>
              <a:rPr sz="1199" spc="-6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nous</a:t>
            </a:r>
            <a:r>
              <a:rPr sz="1199" spc="-2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30"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identifiant</a:t>
            </a:r>
            <a:r>
              <a:rPr sz="1199" spc="-12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r>
              <a:rPr sz="1199" dirty="0">
                <a:solidFill>
                  <a:srgbClr val="5F6066"/>
                </a:solidFill>
                <a:latin typeface="Aeonik" panose="02010503030300000000" pitchFamily="2" charset="0"/>
                <a:cs typeface="Calibri"/>
              </a:rPr>
              <a:t>,</a:t>
            </a:r>
            <a:r>
              <a:rPr sz="1199" spc="10"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votre </a:t>
            </a:r>
            <a:r>
              <a:rPr sz="1199" dirty="0">
                <a:solidFill>
                  <a:srgbClr val="5F6066"/>
                </a:solidFill>
                <a:latin typeface="Aeonik" panose="02010503030300000000" pitchFamily="2" charset="0"/>
                <a:cs typeface="Calibri"/>
              </a:rPr>
              <a:t>département</a:t>
            </a:r>
            <a:r>
              <a:rPr sz="1199" spc="-1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d’habitation,</a:t>
            </a:r>
            <a:r>
              <a:rPr sz="1199" spc="-1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le</a:t>
            </a:r>
            <a:r>
              <a:rPr sz="1199" spc="1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code</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du</a:t>
            </a:r>
            <a:r>
              <a:rPr sz="1199" spc="-5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module,</a:t>
            </a:r>
            <a:r>
              <a:rPr sz="1199" spc="-6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la</a:t>
            </a:r>
            <a:r>
              <a:rPr sz="1199" spc="20" dirty="0">
                <a:solidFill>
                  <a:srgbClr val="5F6066"/>
                </a:solidFill>
                <a:latin typeface="Aeonik" panose="02010503030300000000" pitchFamily="2" charset="0"/>
                <a:cs typeface="Calibri"/>
              </a:rPr>
              <a:t> </a:t>
            </a:r>
            <a:r>
              <a:rPr sz="1199" spc="-10" dirty="0" err="1">
                <a:solidFill>
                  <a:srgbClr val="5F6066"/>
                </a:solidFill>
                <a:latin typeface="Aeonik" panose="02010503030300000000" pitchFamily="2" charset="0"/>
                <a:cs typeface="Calibri"/>
              </a:rPr>
              <a:t>période</a:t>
            </a:r>
            <a:r>
              <a:rPr lang="fr-FR" sz="1199" spc="-10" dirty="0">
                <a:solidFill>
                  <a:srgbClr val="5F6066"/>
                </a:solidFill>
                <a:latin typeface="Aeonik" panose="02010503030300000000" pitchFamily="2" charset="0"/>
                <a:cs typeface="Calibri"/>
              </a:rPr>
              <a:t> souhaitée d’entrée en formation</a:t>
            </a:r>
            <a:endParaRPr sz="1199" dirty="0">
              <a:latin typeface="Aeonik" panose="02010503030300000000" pitchFamily="2" charset="0"/>
              <a:cs typeface="Calibri"/>
            </a:endParaRPr>
          </a:p>
          <a:p>
            <a:pPr marL="468702" marR="5074" lvl="1" indent="-284139">
              <a:lnSpc>
                <a:spcPct val="100000"/>
              </a:lnSpc>
              <a:buChar char="-"/>
              <a:tabLst>
                <a:tab pos="468702" algn="l"/>
                <a:tab pos="469336" algn="l"/>
              </a:tabLst>
            </a:pPr>
            <a:r>
              <a:rPr sz="1199" dirty="0">
                <a:solidFill>
                  <a:srgbClr val="5F6066"/>
                </a:solidFill>
                <a:latin typeface="Aeonik" panose="02010503030300000000" pitchFamily="2" charset="0"/>
                <a:cs typeface="Calibri"/>
              </a:rPr>
              <a:t>Nous</a:t>
            </a:r>
            <a:r>
              <a:rPr sz="1199" spc="-4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placerons</a:t>
            </a:r>
            <a:r>
              <a:rPr sz="1199" spc="-4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un</a:t>
            </a:r>
            <a:r>
              <a:rPr sz="1199" spc="-9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devis</a:t>
            </a:r>
            <a:r>
              <a:rPr sz="1199" spc="-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et le </a:t>
            </a:r>
            <a:r>
              <a:rPr sz="1199" spc="-30" dirty="0">
                <a:solidFill>
                  <a:srgbClr val="5F6066"/>
                </a:solidFill>
                <a:latin typeface="Aeonik" panose="02010503030300000000" pitchFamily="2" charset="0"/>
                <a:cs typeface="Calibri"/>
              </a:rPr>
              <a:t>programme</a:t>
            </a:r>
            <a:r>
              <a:rPr sz="1199" spc="-9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sur</a:t>
            </a:r>
            <a:r>
              <a:rPr sz="1199" spc="-2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55"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espace</a:t>
            </a:r>
            <a:r>
              <a:rPr sz="1199" spc="1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(Kairos).</a:t>
            </a:r>
            <a:r>
              <a:rPr sz="1199" spc="15" dirty="0">
                <a:solidFill>
                  <a:srgbClr val="5F6066"/>
                </a:solidFill>
                <a:latin typeface="Aeonik" panose="02010503030300000000" pitchFamily="2" charset="0"/>
                <a:cs typeface="Calibri"/>
              </a:rPr>
              <a:t> </a:t>
            </a:r>
            <a:r>
              <a:rPr sz="1199" spc="-25" dirty="0">
                <a:solidFill>
                  <a:srgbClr val="5F6066"/>
                </a:solidFill>
                <a:latin typeface="Aeonik" panose="02010503030300000000" pitchFamily="2" charset="0"/>
                <a:cs typeface="Calibri"/>
              </a:rPr>
              <a:t>=&gt; </a:t>
            </a:r>
            <a:r>
              <a:rPr sz="1199" spc="-20" dirty="0">
                <a:solidFill>
                  <a:srgbClr val="5F6066"/>
                </a:solidFill>
                <a:latin typeface="Aeonik" panose="02010503030300000000" pitchFamily="2" charset="0"/>
                <a:cs typeface="Calibri"/>
              </a:rPr>
              <a:t>Informez</a:t>
            </a:r>
            <a:r>
              <a:rPr sz="1199" spc="-12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6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conseiller</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par</a:t>
            </a:r>
            <a:r>
              <a:rPr sz="1199" spc="-8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mail</a:t>
            </a:r>
            <a:r>
              <a:rPr sz="1199" spc="-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sur</a:t>
            </a:r>
            <a:r>
              <a:rPr sz="1199" spc="-35"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votre</a:t>
            </a:r>
            <a:r>
              <a:rPr sz="1199" spc="-60" dirty="0">
                <a:solidFill>
                  <a:srgbClr val="5F6066"/>
                </a:solidFill>
                <a:latin typeface="Aeonik" panose="02010503030300000000" pitchFamily="2" charset="0"/>
                <a:cs typeface="Calibri"/>
              </a:rPr>
              <a:t> </a:t>
            </a:r>
            <a:r>
              <a:rPr sz="1199" dirty="0" err="1">
                <a:solidFill>
                  <a:srgbClr val="5F6066"/>
                </a:solidFill>
                <a:latin typeface="Aeonik" panose="02010503030300000000" pitchFamily="2" charset="0"/>
                <a:cs typeface="Calibri"/>
              </a:rPr>
              <a:t>espace</a:t>
            </a:r>
            <a:r>
              <a:rPr sz="1199" spc="-10" dirty="0">
                <a:solidFill>
                  <a:srgbClr val="5F6066"/>
                </a:solidFill>
                <a:latin typeface="Aeonik" panose="02010503030300000000" pitchFamily="2" charset="0"/>
                <a:cs typeface="Calibri"/>
              </a:rPr>
              <a:t> </a:t>
            </a:r>
            <a:r>
              <a:rPr lang="fr-FR" sz="1199" dirty="0">
                <a:solidFill>
                  <a:srgbClr val="5F6066"/>
                </a:solidFill>
                <a:latin typeface="Aeonik" panose="02010503030300000000" pitchFamily="2" charset="0"/>
                <a:cs typeface="Calibri"/>
              </a:rPr>
              <a:t>France Travail</a:t>
            </a:r>
            <a:r>
              <a:rPr sz="1199" dirty="0">
                <a:solidFill>
                  <a:srgbClr val="5F6066"/>
                </a:solidFill>
                <a:latin typeface="Aeonik" panose="02010503030300000000" pitchFamily="2" charset="0"/>
                <a:cs typeface="Calibri"/>
              </a:rPr>
              <a:t>.</a:t>
            </a:r>
            <a:r>
              <a:rPr sz="1199" spc="-50" dirty="0">
                <a:solidFill>
                  <a:srgbClr val="5F6066"/>
                </a:solidFill>
                <a:latin typeface="Aeonik" panose="02010503030300000000" pitchFamily="2" charset="0"/>
                <a:cs typeface="Calibri"/>
              </a:rPr>
              <a:t> </a:t>
            </a:r>
            <a:br>
              <a:rPr lang="fr-FR" sz="1199" spc="-50" dirty="0">
                <a:solidFill>
                  <a:srgbClr val="5F6066"/>
                </a:solidFill>
                <a:latin typeface="Aeonik" panose="02010503030300000000" pitchFamily="2" charset="0"/>
                <a:cs typeface="Calibri"/>
              </a:rPr>
            </a:br>
            <a:r>
              <a:rPr sz="1199" dirty="0">
                <a:solidFill>
                  <a:srgbClr val="5F6066"/>
                </a:solidFill>
                <a:latin typeface="Aeonik" panose="02010503030300000000" pitchFamily="2" charset="0"/>
                <a:cs typeface="Calibri"/>
              </a:rPr>
              <a:t>Il</a:t>
            </a:r>
            <a:r>
              <a:rPr sz="1199" spc="-1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pourra</a:t>
            </a:r>
            <a:r>
              <a:rPr sz="1199" spc="-130" dirty="0">
                <a:solidFill>
                  <a:srgbClr val="5F6066"/>
                </a:solidFill>
                <a:latin typeface="Aeonik" panose="02010503030300000000" pitchFamily="2" charset="0"/>
                <a:cs typeface="Calibri"/>
              </a:rPr>
              <a:t> </a:t>
            </a:r>
            <a:r>
              <a:rPr sz="1199" dirty="0">
                <a:solidFill>
                  <a:srgbClr val="5F6066"/>
                </a:solidFill>
                <a:latin typeface="Aeonik" panose="02010503030300000000" pitchFamily="2" charset="0"/>
                <a:cs typeface="Calibri"/>
              </a:rPr>
              <a:t>se</a:t>
            </a:r>
            <a:r>
              <a:rPr sz="1199" spc="45" dirty="0">
                <a:solidFill>
                  <a:srgbClr val="5F6066"/>
                </a:solidFill>
                <a:latin typeface="Aeonik" panose="02010503030300000000" pitchFamily="2" charset="0"/>
                <a:cs typeface="Calibri"/>
              </a:rPr>
              <a:t> </a:t>
            </a:r>
            <a:r>
              <a:rPr sz="1199" spc="-10" dirty="0">
                <a:solidFill>
                  <a:srgbClr val="5F6066"/>
                </a:solidFill>
                <a:latin typeface="Aeonik" panose="02010503030300000000" pitchFamily="2" charset="0"/>
                <a:cs typeface="Calibri"/>
              </a:rPr>
              <a:t>positionner.</a:t>
            </a:r>
            <a:endParaRPr sz="1199" dirty="0">
              <a:latin typeface="Aeonik" panose="02010503030300000000" pitchFamily="2" charset="0"/>
              <a:cs typeface="Calibri"/>
            </a:endParaRPr>
          </a:p>
          <a:p>
            <a:pPr lvl="1">
              <a:lnSpc>
                <a:spcPct val="100000"/>
              </a:lnSpc>
              <a:spcBef>
                <a:spcPts val="40"/>
              </a:spcBef>
              <a:buClr>
                <a:srgbClr val="5F6066"/>
              </a:buClr>
              <a:buFont typeface="Calibri"/>
              <a:buChar char="-"/>
            </a:pPr>
            <a:endParaRPr sz="999" dirty="0">
              <a:latin typeface="Aeonik" panose="02010503030300000000" pitchFamily="2" charset="0"/>
              <a:cs typeface="Calibri"/>
            </a:endParaRPr>
          </a:p>
          <a:p>
            <a:pPr marL="298726" indent="-286676">
              <a:lnSpc>
                <a:spcPct val="100000"/>
              </a:lnSpc>
              <a:buFont typeface="Wingdings"/>
              <a:buChar char=""/>
              <a:tabLst>
                <a:tab pos="298726" algn="l"/>
                <a:tab pos="299360" algn="l"/>
              </a:tabLst>
            </a:pPr>
            <a:r>
              <a:rPr sz="1199" b="1" dirty="0">
                <a:solidFill>
                  <a:srgbClr val="5F6066"/>
                </a:solidFill>
                <a:latin typeface="Aeonik" panose="02010503030300000000" pitchFamily="2" charset="0"/>
                <a:cs typeface="Calibri"/>
              </a:rPr>
              <a:t>Vous</a:t>
            </a:r>
            <a:r>
              <a:rPr sz="1199" b="1" spc="-45" dirty="0">
                <a:solidFill>
                  <a:srgbClr val="5F6066"/>
                </a:solidFill>
                <a:latin typeface="Aeonik" panose="02010503030300000000" pitchFamily="2" charset="0"/>
                <a:cs typeface="Calibri"/>
              </a:rPr>
              <a:t> </a:t>
            </a:r>
            <a:r>
              <a:rPr sz="1199" b="1" dirty="0" err="1">
                <a:solidFill>
                  <a:srgbClr val="5F6066"/>
                </a:solidFill>
                <a:latin typeface="Aeonik" panose="02010503030300000000" pitchFamily="2" charset="0"/>
                <a:cs typeface="Calibri"/>
              </a:rPr>
              <a:t>souhaitez</a:t>
            </a:r>
            <a:r>
              <a:rPr sz="1199" b="1" spc="-30" dirty="0">
                <a:solidFill>
                  <a:srgbClr val="5F6066"/>
                </a:solidFill>
                <a:latin typeface="Aeonik" panose="02010503030300000000" pitchFamily="2" charset="0"/>
                <a:cs typeface="Calibri"/>
              </a:rPr>
              <a:t> </a:t>
            </a:r>
            <a:r>
              <a:rPr lang="fr-FR" sz="1199" b="1" dirty="0">
                <a:solidFill>
                  <a:srgbClr val="5F6066"/>
                </a:solidFill>
                <a:latin typeface="Aeonik" panose="02010503030300000000" pitchFamily="2" charset="0"/>
                <a:cs typeface="Calibri"/>
              </a:rPr>
              <a:t>réaliser une formation certifiante ?</a:t>
            </a:r>
            <a:endParaRPr sz="1199" b="1" dirty="0">
              <a:latin typeface="Aeonik" panose="02010503030300000000" pitchFamily="2" charset="0"/>
              <a:cs typeface="Calibri"/>
            </a:endParaRPr>
          </a:p>
          <a:p>
            <a:pPr marL="468702" lvl="1" indent="-284139">
              <a:lnSpc>
                <a:spcPct val="100000"/>
              </a:lnSpc>
              <a:buClr>
                <a:srgbClr val="5F6066"/>
              </a:buClr>
              <a:buChar char="-"/>
              <a:tabLst>
                <a:tab pos="468702" algn="l"/>
                <a:tab pos="469336" algn="l"/>
              </a:tabLst>
            </a:pPr>
            <a:r>
              <a:rPr sz="1199" u="sng" spc="-10" dirty="0" err="1">
                <a:solidFill>
                  <a:srgbClr val="0000FF"/>
                </a:solidFill>
                <a:uFill>
                  <a:solidFill>
                    <a:srgbClr val="5F6066"/>
                  </a:solidFill>
                </a:uFill>
                <a:latin typeface="Aeonik" panose="02010503030300000000" pitchFamily="2" charset="0"/>
                <a:cs typeface="Calibri"/>
                <a:hlinkClick r:id="rId9"/>
              </a:rPr>
              <a:t>Connectez</a:t>
            </a:r>
            <a:r>
              <a:rPr sz="1199" u="sng" spc="-55"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vous</a:t>
            </a:r>
            <a:r>
              <a:rPr sz="1199" u="sng" spc="-45"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à</a:t>
            </a:r>
            <a:r>
              <a:rPr sz="1199" u="sng" spc="10"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votre</a:t>
            </a:r>
            <a:r>
              <a:rPr sz="1199" u="sng" spc="-50" dirty="0">
                <a:solidFill>
                  <a:srgbClr val="0000FF"/>
                </a:solidFill>
                <a:uFill>
                  <a:solidFill>
                    <a:srgbClr val="5F6066"/>
                  </a:solidFill>
                </a:uFill>
                <a:latin typeface="Aeonik" panose="02010503030300000000" pitchFamily="2" charset="0"/>
                <a:cs typeface="Calibri"/>
                <a:hlinkClick r:id="rId9"/>
              </a:rPr>
              <a:t> </a:t>
            </a:r>
            <a:r>
              <a:rPr sz="1199" u="sng" dirty="0">
                <a:solidFill>
                  <a:srgbClr val="0000FF"/>
                </a:solidFill>
                <a:uFill>
                  <a:solidFill>
                    <a:srgbClr val="5F6066"/>
                  </a:solidFill>
                </a:uFill>
                <a:latin typeface="Aeonik" panose="02010503030300000000" pitchFamily="2" charset="0"/>
                <a:cs typeface="Calibri"/>
                <a:hlinkClick r:id="rId9"/>
              </a:rPr>
              <a:t>compte</a:t>
            </a:r>
            <a:r>
              <a:rPr sz="1199" u="sng" spc="5" dirty="0">
                <a:solidFill>
                  <a:srgbClr val="0000FF"/>
                </a:solidFill>
                <a:uFill>
                  <a:solidFill>
                    <a:srgbClr val="5F6066"/>
                  </a:solidFill>
                </a:uFill>
                <a:latin typeface="Aeonik" panose="02010503030300000000" pitchFamily="2" charset="0"/>
                <a:cs typeface="Calibri"/>
                <a:hlinkClick r:id="rId9"/>
              </a:rPr>
              <a:t> </a:t>
            </a:r>
            <a:r>
              <a:rPr sz="1199" u="sng" spc="-25" dirty="0">
                <a:solidFill>
                  <a:srgbClr val="0000FF"/>
                </a:solidFill>
                <a:uFill>
                  <a:solidFill>
                    <a:srgbClr val="5F6066"/>
                  </a:solidFill>
                </a:uFill>
                <a:latin typeface="Aeonik" panose="02010503030300000000" pitchFamily="2" charset="0"/>
                <a:cs typeface="Calibri"/>
                <a:hlinkClick r:id="rId9"/>
              </a:rPr>
              <a:t>CPF</a:t>
            </a:r>
            <a:endParaRPr sz="1199" dirty="0">
              <a:latin typeface="Aeonik" panose="02010503030300000000" pitchFamily="2" charset="0"/>
              <a:cs typeface="Calibri"/>
            </a:endParaRPr>
          </a:p>
          <a:p>
            <a:pPr marL="468702" lvl="1" indent="-284139">
              <a:lnSpc>
                <a:spcPts val="1393"/>
              </a:lnSpc>
              <a:buClr>
                <a:srgbClr val="5F6066"/>
              </a:buClr>
              <a:buChar char="-"/>
              <a:tabLst>
                <a:tab pos="468702" algn="l"/>
                <a:tab pos="469336" algn="l"/>
              </a:tabLst>
            </a:pPr>
            <a:r>
              <a:rPr sz="1199" u="sng" spc="-10" dirty="0">
                <a:solidFill>
                  <a:srgbClr val="0000FF"/>
                </a:solidFill>
                <a:uFill>
                  <a:solidFill>
                    <a:srgbClr val="8492AC"/>
                  </a:solidFill>
                </a:uFill>
                <a:latin typeface="Aeonik" panose="02010503030300000000" pitchFamily="2" charset="0"/>
                <a:cs typeface="Calibri"/>
                <a:hlinkClick r:id="rId10"/>
              </a:rPr>
              <a:t>Voir</a:t>
            </a:r>
            <a:r>
              <a:rPr sz="1199" u="sng" spc="-105" dirty="0">
                <a:solidFill>
                  <a:srgbClr val="0000FF"/>
                </a:solidFill>
                <a:uFill>
                  <a:solidFill>
                    <a:srgbClr val="8492AC"/>
                  </a:solidFill>
                </a:uFill>
                <a:latin typeface="Aeonik" panose="02010503030300000000" pitchFamily="2" charset="0"/>
                <a:cs typeface="Calibri"/>
                <a:hlinkClick r:id="rId10"/>
              </a:rPr>
              <a:t> </a:t>
            </a:r>
            <a:r>
              <a:rPr sz="1199" u="sng" dirty="0">
                <a:solidFill>
                  <a:srgbClr val="0000FF"/>
                </a:solidFill>
                <a:uFill>
                  <a:solidFill>
                    <a:srgbClr val="8492AC"/>
                  </a:solidFill>
                </a:uFill>
                <a:latin typeface="Aeonik" panose="02010503030300000000" pitchFamily="2" charset="0"/>
                <a:cs typeface="Calibri"/>
                <a:hlinkClick r:id="rId10"/>
              </a:rPr>
              <a:t>les</a:t>
            </a:r>
            <a:r>
              <a:rPr sz="1199" u="sng" spc="45" dirty="0">
                <a:solidFill>
                  <a:srgbClr val="0000FF"/>
                </a:solidFill>
                <a:uFill>
                  <a:solidFill>
                    <a:srgbClr val="8492AC"/>
                  </a:solidFill>
                </a:uFill>
                <a:latin typeface="Aeonik" panose="02010503030300000000" pitchFamily="2" charset="0"/>
                <a:cs typeface="Calibri"/>
                <a:hlinkClick r:id="rId10"/>
              </a:rPr>
              <a:t> </a:t>
            </a:r>
            <a:r>
              <a:rPr sz="1199" u="sng" dirty="0">
                <a:solidFill>
                  <a:srgbClr val="0000FF"/>
                </a:solidFill>
                <a:uFill>
                  <a:solidFill>
                    <a:srgbClr val="8492AC"/>
                  </a:solidFill>
                </a:uFill>
                <a:latin typeface="Aeonik" panose="02010503030300000000" pitchFamily="2" charset="0"/>
                <a:cs typeface="Calibri"/>
                <a:hlinkClick r:id="rId10"/>
              </a:rPr>
              <a:t>formations</a:t>
            </a:r>
            <a:r>
              <a:rPr sz="1199" u="sng" spc="-85" dirty="0">
                <a:solidFill>
                  <a:srgbClr val="0000FF"/>
                </a:solidFill>
                <a:uFill>
                  <a:solidFill>
                    <a:srgbClr val="8492AC"/>
                  </a:solidFill>
                </a:uFill>
                <a:latin typeface="Aeonik" panose="02010503030300000000" pitchFamily="2" charset="0"/>
                <a:cs typeface="Calibri"/>
                <a:hlinkClick r:id="rId10"/>
              </a:rPr>
              <a:t> </a:t>
            </a:r>
            <a:r>
              <a:rPr sz="1199" u="sng" spc="-10" dirty="0" err="1">
                <a:solidFill>
                  <a:srgbClr val="0000FF"/>
                </a:solidFill>
                <a:uFill>
                  <a:solidFill>
                    <a:srgbClr val="8492AC"/>
                  </a:solidFill>
                </a:uFill>
                <a:latin typeface="Aeonik" panose="02010503030300000000" pitchFamily="2" charset="0"/>
                <a:cs typeface="Calibri"/>
                <a:hlinkClick r:id="rId10"/>
              </a:rPr>
              <a:t>éligibles</a:t>
            </a:r>
            <a:endParaRPr lang="fr-FR" sz="1199" u="sng" spc="-10" dirty="0">
              <a:solidFill>
                <a:srgbClr val="0000FF"/>
              </a:solidFill>
              <a:uFill>
                <a:solidFill>
                  <a:srgbClr val="8492AC"/>
                </a:solidFill>
              </a:uFill>
              <a:latin typeface="Aeonik" panose="02010503030300000000" pitchFamily="2" charset="0"/>
              <a:cs typeface="Calibri"/>
            </a:endParaRPr>
          </a:p>
          <a:p>
            <a:pPr marL="468702" lvl="1" indent="-284139">
              <a:lnSpc>
                <a:spcPts val="1393"/>
              </a:lnSpc>
              <a:buClr>
                <a:srgbClr val="5F6066"/>
              </a:buClr>
              <a:buChar char="-"/>
              <a:tabLst>
                <a:tab pos="468702" algn="l"/>
                <a:tab pos="469336" algn="l"/>
              </a:tabLst>
            </a:pPr>
            <a:endParaRPr lang="fr-FR" sz="1199" dirty="0">
              <a:latin typeface="Aeonik" panose="02010503030300000000" pitchFamily="2" charset="0"/>
              <a:cs typeface="Calibri"/>
            </a:endParaRPr>
          </a:p>
          <a:p>
            <a:pPr marL="468702" lvl="1" indent="-284139">
              <a:lnSpc>
                <a:spcPts val="1393"/>
              </a:lnSpc>
              <a:buClr>
                <a:srgbClr val="5F6066"/>
              </a:buClr>
              <a:buChar char="-"/>
              <a:tabLst>
                <a:tab pos="468702" algn="l"/>
                <a:tab pos="469336" algn="l"/>
              </a:tabLst>
            </a:pPr>
            <a:endParaRPr sz="1199" dirty="0">
              <a:latin typeface="Aeonik" panose="02010503030300000000" pitchFamily="2" charset="0"/>
              <a:cs typeface="Calibri"/>
            </a:endParaRPr>
          </a:p>
          <a:p>
            <a:pPr marL="739522" algn="ctr">
              <a:lnSpc>
                <a:spcPts val="2347"/>
              </a:lnSpc>
            </a:pPr>
            <a:r>
              <a:rPr lang="fr-FR" sz="1998" b="1" spc="-10" dirty="0">
                <a:solidFill>
                  <a:srgbClr val="24ABE3"/>
                </a:solidFill>
                <a:latin typeface="Aeonik" panose="02010503030300000000" pitchFamily="2" charset="0"/>
                <a:cs typeface="Calibri"/>
              </a:rPr>
              <a:t>France Travail</a:t>
            </a:r>
            <a:r>
              <a:rPr sz="1998" b="1" spc="-12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et</a:t>
            </a:r>
            <a:r>
              <a:rPr sz="1998" b="1" spc="-5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votre</a:t>
            </a:r>
            <a:r>
              <a:rPr sz="1998" b="1" spc="-70" dirty="0">
                <a:solidFill>
                  <a:srgbClr val="24ABE3"/>
                </a:solidFill>
                <a:latin typeface="Aeonik" panose="02010503030300000000" pitchFamily="2" charset="0"/>
                <a:cs typeface="Calibri"/>
              </a:rPr>
              <a:t> </a:t>
            </a:r>
            <a:r>
              <a:rPr sz="1998" b="1" spc="-10" dirty="0">
                <a:solidFill>
                  <a:srgbClr val="24ABE3"/>
                </a:solidFill>
                <a:latin typeface="Aeonik" panose="02010503030300000000" pitchFamily="2" charset="0"/>
                <a:cs typeface="Calibri"/>
              </a:rPr>
              <a:t>employeur</a:t>
            </a:r>
            <a:endParaRPr sz="1998" dirty="0">
              <a:solidFill>
                <a:srgbClr val="24ABE3"/>
              </a:solidFill>
              <a:latin typeface="Aeonik" panose="02010503030300000000" pitchFamily="2" charset="0"/>
              <a:cs typeface="Calibri"/>
            </a:endParaRPr>
          </a:p>
          <a:p>
            <a:pPr marL="740790" algn="ctr">
              <a:lnSpc>
                <a:spcPts val="3350"/>
              </a:lnSpc>
            </a:pPr>
            <a:r>
              <a:rPr sz="1998" b="1" dirty="0">
                <a:solidFill>
                  <a:srgbClr val="24ABE3"/>
                </a:solidFill>
                <a:latin typeface="Aeonik" panose="02010503030300000000" pitchFamily="2" charset="0"/>
                <a:cs typeface="Calibri"/>
              </a:rPr>
              <a:t>peuvent</a:t>
            </a:r>
            <a:r>
              <a:rPr sz="1998" b="1" spc="-9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abonder</a:t>
            </a:r>
            <a:r>
              <a:rPr sz="1998" b="1" spc="-75" dirty="0">
                <a:solidFill>
                  <a:srgbClr val="24ABE3"/>
                </a:solidFill>
                <a:latin typeface="Aeonik" panose="02010503030300000000" pitchFamily="2" charset="0"/>
                <a:cs typeface="Calibri"/>
              </a:rPr>
              <a:t> </a:t>
            </a:r>
            <a:r>
              <a:rPr sz="1998" b="1" dirty="0">
                <a:solidFill>
                  <a:srgbClr val="24ABE3"/>
                </a:solidFill>
                <a:latin typeface="Aeonik" panose="02010503030300000000" pitchFamily="2" charset="0"/>
                <a:cs typeface="Calibri"/>
              </a:rPr>
              <a:t>votre</a:t>
            </a:r>
            <a:r>
              <a:rPr sz="1998" b="1" spc="-65" dirty="0">
                <a:solidFill>
                  <a:srgbClr val="24ABE3"/>
                </a:solidFill>
                <a:latin typeface="Aeonik" panose="02010503030300000000" pitchFamily="2" charset="0"/>
                <a:cs typeface="Calibri"/>
              </a:rPr>
              <a:t> </a:t>
            </a:r>
            <a:r>
              <a:rPr sz="1998" b="1" spc="-20" dirty="0">
                <a:solidFill>
                  <a:srgbClr val="24ABE3"/>
                </a:solidFill>
                <a:latin typeface="Aeonik" panose="02010503030300000000" pitchFamily="2" charset="0"/>
                <a:cs typeface="Calibri"/>
              </a:rPr>
              <a:t>compte</a:t>
            </a:r>
            <a:r>
              <a:rPr sz="1998" b="1" spc="-120" dirty="0">
                <a:solidFill>
                  <a:srgbClr val="24ABE3"/>
                </a:solidFill>
                <a:latin typeface="Aeonik" panose="02010503030300000000" pitchFamily="2" charset="0"/>
                <a:cs typeface="Calibri"/>
              </a:rPr>
              <a:t> </a:t>
            </a:r>
            <a:r>
              <a:rPr sz="1998" b="1" spc="-20" dirty="0">
                <a:solidFill>
                  <a:srgbClr val="24ABE3"/>
                </a:solidFill>
                <a:latin typeface="Aeonik" panose="02010503030300000000" pitchFamily="2" charset="0"/>
                <a:cs typeface="Calibri"/>
              </a:rPr>
              <a:t>CPF</a:t>
            </a:r>
            <a:r>
              <a:rPr sz="2797" spc="-20" dirty="0">
                <a:solidFill>
                  <a:srgbClr val="24ABE3"/>
                </a:solidFill>
                <a:latin typeface="Aeonik" panose="02010503030300000000" pitchFamily="2" charset="0"/>
                <a:cs typeface="Arial Narrow"/>
              </a:rPr>
              <a:t>.</a:t>
            </a:r>
            <a:endParaRPr sz="2797" dirty="0">
              <a:solidFill>
                <a:srgbClr val="24ABE3"/>
              </a:solidFill>
              <a:latin typeface="Aeonik" panose="02010503030300000000" pitchFamily="2" charset="0"/>
              <a:cs typeface="Arial Narrow"/>
            </a:endParaRPr>
          </a:p>
        </p:txBody>
      </p:sp>
      <p:sp>
        <p:nvSpPr>
          <p:cNvPr id="3" name="object 31">
            <a:extLst>
              <a:ext uri="{FF2B5EF4-FFF2-40B4-BE49-F238E27FC236}">
                <a16:creationId xmlns:a16="http://schemas.microsoft.com/office/drawing/2014/main" id="{C2EA1488-E811-8B66-4C46-207AEA3E3276}"/>
              </a:ext>
            </a:extLst>
          </p:cNvPr>
          <p:cNvSpPr txBox="1"/>
          <p:nvPr/>
        </p:nvSpPr>
        <p:spPr>
          <a:xfrm>
            <a:off x="572703" y="8650803"/>
            <a:ext cx="6142680" cy="504026"/>
          </a:xfrm>
          <a:prstGeom prst="rect">
            <a:avLst/>
          </a:prstGeom>
        </p:spPr>
        <p:txBody>
          <a:bodyPr vert="horz" wrap="square" lIns="0" tIns="12051" rIns="0" bIns="0" rtlCol="0">
            <a:spAutoFit/>
          </a:bodyPr>
          <a:lstStyle/>
          <a:p>
            <a:pPr algn="ctr">
              <a:lnSpc>
                <a:spcPct val="100000"/>
              </a:lnSpc>
              <a:spcBef>
                <a:spcPts val="95"/>
              </a:spcBef>
            </a:pPr>
            <a:r>
              <a:rPr sz="1598" spc="-10" dirty="0">
                <a:solidFill>
                  <a:srgbClr val="5F6066"/>
                </a:solidFill>
                <a:latin typeface="Aeonik" panose="02010503030300000000" pitchFamily="2" charset="0"/>
                <a:cs typeface="Calibri"/>
              </a:rPr>
              <a:t>Pour</a:t>
            </a:r>
            <a:r>
              <a:rPr sz="1598" spc="-75" dirty="0">
                <a:solidFill>
                  <a:srgbClr val="5F6066"/>
                </a:solidFill>
                <a:latin typeface="Aeonik" panose="02010503030300000000" pitchFamily="2" charset="0"/>
                <a:cs typeface="Calibri"/>
              </a:rPr>
              <a:t> </a:t>
            </a:r>
            <a:r>
              <a:rPr sz="1598" spc="-35" dirty="0">
                <a:solidFill>
                  <a:srgbClr val="5F6066"/>
                </a:solidFill>
                <a:latin typeface="Aeonik" panose="02010503030300000000" pitchFamily="2" charset="0"/>
                <a:cs typeface="Calibri"/>
              </a:rPr>
              <a:t>savoir</a:t>
            </a:r>
            <a:r>
              <a:rPr sz="1598" spc="-105" dirty="0">
                <a:solidFill>
                  <a:srgbClr val="5F6066"/>
                </a:solidFill>
                <a:latin typeface="Aeonik" panose="02010503030300000000" pitchFamily="2" charset="0"/>
                <a:cs typeface="Calibri"/>
              </a:rPr>
              <a:t> </a:t>
            </a:r>
            <a:r>
              <a:rPr sz="1598" dirty="0">
                <a:solidFill>
                  <a:srgbClr val="5F6066"/>
                </a:solidFill>
                <a:latin typeface="Aeonik" panose="02010503030300000000" pitchFamily="2" charset="0"/>
                <a:cs typeface="Calibri"/>
              </a:rPr>
              <a:t>en</a:t>
            </a:r>
            <a:r>
              <a:rPr sz="1598" spc="-50" dirty="0">
                <a:solidFill>
                  <a:srgbClr val="5F6066"/>
                </a:solidFill>
                <a:latin typeface="Aeonik" panose="02010503030300000000" pitchFamily="2" charset="0"/>
                <a:cs typeface="Calibri"/>
              </a:rPr>
              <a:t> </a:t>
            </a:r>
            <a:r>
              <a:rPr sz="1598" spc="-35" dirty="0">
                <a:solidFill>
                  <a:srgbClr val="5F6066"/>
                </a:solidFill>
                <a:latin typeface="Aeonik" panose="02010503030300000000" pitchFamily="2" charset="0"/>
                <a:cs typeface="Calibri"/>
              </a:rPr>
              <a:t>détail</a:t>
            </a:r>
            <a:r>
              <a:rPr sz="1598" spc="-145" dirty="0">
                <a:solidFill>
                  <a:srgbClr val="5F6066"/>
                </a:solidFill>
                <a:latin typeface="Aeonik" panose="02010503030300000000" pitchFamily="2" charset="0"/>
                <a:cs typeface="Calibri"/>
              </a:rPr>
              <a:t> </a:t>
            </a:r>
            <a:r>
              <a:rPr sz="1598" spc="-30" dirty="0">
                <a:solidFill>
                  <a:srgbClr val="5F6066"/>
                </a:solidFill>
                <a:latin typeface="Aeonik" panose="02010503030300000000" pitchFamily="2" charset="0"/>
                <a:cs typeface="Calibri"/>
              </a:rPr>
              <a:t>commen</a:t>
            </a:r>
            <a:r>
              <a:rPr sz="1598" u="sng" spc="-30" dirty="0">
                <a:solidFill>
                  <a:srgbClr val="0000FF"/>
                </a:solidFill>
                <a:uFill>
                  <a:solidFill>
                    <a:srgbClr val="0000FF"/>
                  </a:solidFill>
                </a:uFill>
                <a:latin typeface="Aeonik" panose="02010503030300000000" pitchFamily="2" charset="0"/>
                <a:cs typeface="Calibri"/>
                <a:hlinkClick r:id="rId11"/>
              </a:rPr>
              <a:t>t</a:t>
            </a:r>
            <a:r>
              <a:rPr sz="1598" u="sng" spc="15" dirty="0">
                <a:solidFill>
                  <a:srgbClr val="0000FF"/>
                </a:solidFill>
                <a:uFill>
                  <a:solidFill>
                    <a:srgbClr val="0000FF"/>
                  </a:solidFill>
                </a:uFill>
                <a:latin typeface="Aeonik" panose="02010503030300000000" pitchFamily="2" charset="0"/>
                <a:cs typeface="Calibri"/>
                <a:hlinkClick r:id="rId11"/>
              </a:rPr>
              <a:t> </a:t>
            </a:r>
            <a:r>
              <a:rPr sz="1598" u="sng" spc="-25" dirty="0">
                <a:solidFill>
                  <a:srgbClr val="0000FF"/>
                </a:solidFill>
                <a:uFill>
                  <a:solidFill>
                    <a:srgbClr val="0000FF"/>
                  </a:solidFill>
                </a:uFill>
                <a:latin typeface="Aeonik" panose="02010503030300000000" pitchFamily="2" charset="0"/>
                <a:cs typeface="Calibri"/>
                <a:hlinkClick r:id="rId11"/>
              </a:rPr>
              <a:t>faire</a:t>
            </a:r>
            <a:r>
              <a:rPr sz="1598" u="sng" spc="-80" dirty="0">
                <a:solidFill>
                  <a:srgbClr val="0000FF"/>
                </a:solidFill>
                <a:uFill>
                  <a:solidFill>
                    <a:srgbClr val="0000FF"/>
                  </a:solidFill>
                </a:uFill>
                <a:latin typeface="Aeonik" panose="02010503030300000000" pitchFamily="2" charset="0"/>
                <a:cs typeface="Calibri"/>
                <a:hlinkClick r:id="rId11"/>
              </a:rPr>
              <a:t> </a:t>
            </a:r>
            <a:r>
              <a:rPr sz="1598" u="sng" dirty="0">
                <a:solidFill>
                  <a:srgbClr val="0000FF"/>
                </a:solidFill>
                <a:uFill>
                  <a:solidFill>
                    <a:srgbClr val="0000FF"/>
                  </a:solidFill>
                </a:uFill>
                <a:latin typeface="Aeonik" panose="02010503030300000000" pitchFamily="2" charset="0"/>
                <a:cs typeface="Calibri"/>
                <a:hlinkClick r:id="rId11"/>
              </a:rPr>
              <a:t>prendre</a:t>
            </a:r>
            <a:r>
              <a:rPr sz="1598" u="sng" spc="30" dirty="0">
                <a:solidFill>
                  <a:srgbClr val="0000FF"/>
                </a:solidFill>
                <a:uFill>
                  <a:solidFill>
                    <a:srgbClr val="0000FF"/>
                  </a:solidFill>
                </a:uFill>
                <a:latin typeface="Aeonik" panose="02010503030300000000" pitchFamily="2" charset="0"/>
                <a:cs typeface="Calibri"/>
                <a:hlinkClick r:id="rId11"/>
              </a:rPr>
              <a:t> </a:t>
            </a:r>
            <a:r>
              <a:rPr sz="1598" u="sng" dirty="0">
                <a:solidFill>
                  <a:srgbClr val="0000FF"/>
                </a:solidFill>
                <a:uFill>
                  <a:solidFill>
                    <a:srgbClr val="0000FF"/>
                  </a:solidFill>
                </a:uFill>
                <a:latin typeface="Aeonik" panose="02010503030300000000" pitchFamily="2" charset="0"/>
                <a:cs typeface="Calibri"/>
                <a:hlinkClick r:id="rId11"/>
              </a:rPr>
              <a:t>en</a:t>
            </a:r>
            <a:r>
              <a:rPr sz="1598" u="sng" spc="-35" dirty="0">
                <a:solidFill>
                  <a:srgbClr val="0000FF"/>
                </a:solidFill>
                <a:uFill>
                  <a:solidFill>
                    <a:srgbClr val="0000FF"/>
                  </a:solidFill>
                </a:uFill>
                <a:latin typeface="Aeonik" panose="02010503030300000000" pitchFamily="2" charset="0"/>
                <a:cs typeface="Calibri"/>
                <a:hlinkClick r:id="rId11"/>
              </a:rPr>
              <a:t> charge</a:t>
            </a:r>
            <a:r>
              <a:rPr sz="1598" u="sng" spc="-55" dirty="0">
                <a:solidFill>
                  <a:srgbClr val="0000FF"/>
                </a:solidFill>
                <a:uFill>
                  <a:solidFill>
                    <a:srgbClr val="0000FF"/>
                  </a:solidFill>
                </a:uFill>
                <a:latin typeface="Aeonik" panose="02010503030300000000" pitchFamily="2" charset="0"/>
                <a:cs typeface="Calibri"/>
                <a:hlinkClick r:id="rId11"/>
              </a:rPr>
              <a:t> </a:t>
            </a:r>
            <a:r>
              <a:rPr sz="1598" u="sng" spc="-20" dirty="0">
                <a:solidFill>
                  <a:srgbClr val="0000FF"/>
                </a:solidFill>
                <a:uFill>
                  <a:solidFill>
                    <a:srgbClr val="0000FF"/>
                  </a:solidFill>
                </a:uFill>
                <a:latin typeface="Aeonik" panose="02010503030300000000" pitchFamily="2" charset="0"/>
                <a:cs typeface="Calibri"/>
                <a:hlinkClick r:id="rId11"/>
              </a:rPr>
              <a:t>sa</a:t>
            </a:r>
            <a:r>
              <a:rPr sz="1598" u="sng" spc="-90" dirty="0">
                <a:solidFill>
                  <a:srgbClr val="0000FF"/>
                </a:solidFill>
                <a:uFill>
                  <a:solidFill>
                    <a:srgbClr val="0000FF"/>
                  </a:solidFill>
                </a:uFill>
                <a:latin typeface="Aeonik" panose="02010503030300000000" pitchFamily="2" charset="0"/>
                <a:cs typeface="Calibri"/>
                <a:hlinkClick r:id="rId11"/>
              </a:rPr>
              <a:t> </a:t>
            </a:r>
            <a:r>
              <a:rPr sz="1598" u="sng" spc="-40" dirty="0">
                <a:solidFill>
                  <a:srgbClr val="0000FF"/>
                </a:solidFill>
                <a:uFill>
                  <a:solidFill>
                    <a:srgbClr val="0000FF"/>
                  </a:solidFill>
                </a:uFill>
                <a:latin typeface="Aeonik" panose="02010503030300000000" pitchFamily="2" charset="0"/>
                <a:cs typeface="Calibri"/>
                <a:hlinkClick r:id="rId11"/>
              </a:rPr>
              <a:t>formation</a:t>
            </a:r>
            <a:r>
              <a:rPr sz="1598" u="sng" spc="-90" dirty="0">
                <a:solidFill>
                  <a:srgbClr val="0000FF"/>
                </a:solidFill>
                <a:uFill>
                  <a:solidFill>
                    <a:srgbClr val="0000FF"/>
                  </a:solidFill>
                </a:uFill>
                <a:latin typeface="Aeonik" panose="02010503030300000000" pitchFamily="2" charset="0"/>
                <a:cs typeface="Calibri"/>
                <a:hlinkClick r:id="rId11"/>
              </a:rPr>
              <a:t> </a:t>
            </a:r>
            <a:br>
              <a:rPr lang="fr-FR" sz="1598" u="sng" spc="-90" dirty="0">
                <a:solidFill>
                  <a:srgbClr val="0000FF"/>
                </a:solidFill>
                <a:uFill>
                  <a:solidFill>
                    <a:srgbClr val="0000FF"/>
                  </a:solidFill>
                </a:uFill>
                <a:latin typeface="Aeonik" panose="02010503030300000000" pitchFamily="2" charset="0"/>
                <a:cs typeface="Calibri"/>
                <a:hlinkClick r:id="rId11"/>
              </a:rPr>
            </a:br>
            <a:r>
              <a:rPr sz="1598" u="sng" spc="-10" dirty="0" err="1">
                <a:solidFill>
                  <a:srgbClr val="0000FF"/>
                </a:solidFill>
                <a:uFill>
                  <a:solidFill>
                    <a:srgbClr val="0000FF"/>
                  </a:solidFill>
                </a:uFill>
                <a:latin typeface="Aeonik" panose="02010503030300000000" pitchFamily="2" charset="0"/>
                <a:cs typeface="Calibri"/>
                <a:hlinkClick r:id="rId11"/>
              </a:rPr>
              <a:t>Rendez-</a:t>
            </a:r>
            <a:r>
              <a:rPr sz="1598" spc="-25" dirty="0" err="1">
                <a:solidFill>
                  <a:srgbClr val="0000FF"/>
                </a:solidFill>
                <a:latin typeface="Aeonik" panose="02010503030300000000" pitchFamily="2" charset="0"/>
                <a:cs typeface="Calibri"/>
                <a:hlinkClick r:id="rId11"/>
              </a:rPr>
              <a:t>vous</a:t>
            </a:r>
            <a:r>
              <a:rPr sz="1598" spc="-75" dirty="0">
                <a:solidFill>
                  <a:srgbClr val="0000FF"/>
                </a:solidFill>
                <a:latin typeface="Aeonik" panose="02010503030300000000" pitchFamily="2" charset="0"/>
                <a:cs typeface="Calibri"/>
                <a:hlinkClick r:id="rId11"/>
              </a:rPr>
              <a:t> </a:t>
            </a:r>
            <a:r>
              <a:rPr sz="1598" spc="-20" dirty="0">
                <a:solidFill>
                  <a:srgbClr val="0000FF"/>
                </a:solidFill>
                <a:latin typeface="Aeonik" panose="02010503030300000000" pitchFamily="2" charset="0"/>
                <a:cs typeface="Calibri"/>
                <a:hlinkClick r:id="rId11"/>
              </a:rPr>
              <a:t>sur</a:t>
            </a:r>
            <a:r>
              <a:rPr sz="1598" spc="-80" dirty="0">
                <a:solidFill>
                  <a:srgbClr val="0000FF"/>
                </a:solidFill>
                <a:latin typeface="Aeonik" panose="02010503030300000000" pitchFamily="2" charset="0"/>
                <a:cs typeface="Calibri"/>
                <a:hlinkClick r:id="rId11"/>
              </a:rPr>
              <a:t> </a:t>
            </a:r>
            <a:r>
              <a:rPr sz="1598" dirty="0">
                <a:solidFill>
                  <a:srgbClr val="0000FF"/>
                </a:solidFill>
                <a:latin typeface="Aeonik" panose="02010503030300000000" pitchFamily="2" charset="0"/>
                <a:cs typeface="Calibri"/>
                <a:hlinkClick r:id="rId11"/>
              </a:rPr>
              <a:t>notre</a:t>
            </a:r>
            <a:r>
              <a:rPr sz="1598" spc="-50" dirty="0">
                <a:solidFill>
                  <a:srgbClr val="0000FF"/>
                </a:solidFill>
                <a:latin typeface="Aeonik" panose="02010503030300000000" pitchFamily="2" charset="0"/>
                <a:cs typeface="Calibri"/>
                <a:hlinkClick r:id="rId11"/>
              </a:rPr>
              <a:t> </a:t>
            </a:r>
            <a:r>
              <a:rPr sz="1598" spc="-20" dirty="0">
                <a:solidFill>
                  <a:srgbClr val="0000FF"/>
                </a:solidFill>
                <a:latin typeface="Aeonik" panose="02010503030300000000" pitchFamily="2" charset="0"/>
                <a:cs typeface="Calibri"/>
                <a:hlinkClick r:id="rId11"/>
              </a:rPr>
              <a:t>site.</a:t>
            </a:r>
            <a:endParaRPr sz="1598" dirty="0">
              <a:latin typeface="Aeonik" panose="02010503030300000000" pitchFamily="2" charset="0"/>
              <a:cs typeface="Calibri"/>
            </a:endParaRPr>
          </a:p>
        </p:txBody>
      </p:sp>
      <p:sp>
        <p:nvSpPr>
          <p:cNvPr id="5" name="Trapèze 4">
            <a:extLst>
              <a:ext uri="{FF2B5EF4-FFF2-40B4-BE49-F238E27FC236}">
                <a16:creationId xmlns:a16="http://schemas.microsoft.com/office/drawing/2014/main" id="{E67DDA49-5D50-8F0E-19F9-B9C6E8AB2DA0}"/>
              </a:ext>
            </a:extLst>
          </p:cNvPr>
          <p:cNvSpPr/>
          <p:nvPr/>
        </p:nvSpPr>
        <p:spPr>
          <a:xfrm rot="10800000">
            <a:off x="3016249" y="1704800"/>
            <a:ext cx="4948742"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85164F9-F4F4-A649-1D6C-B3CEC1565039}"/>
              </a:ext>
            </a:extLst>
          </p:cNvPr>
          <p:cNvSpPr txBox="1"/>
          <p:nvPr/>
        </p:nvSpPr>
        <p:spPr>
          <a:xfrm>
            <a:off x="1917789" y="1689686"/>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MON FINANCEMENT</a:t>
            </a:r>
          </a:p>
        </p:txBody>
      </p:sp>
    </p:spTree>
    <p:extLst>
      <p:ext uri="{BB962C8B-B14F-4D97-AF65-F5344CB8AC3E}">
        <p14:creationId xmlns:p14="http://schemas.microsoft.com/office/powerpoint/2010/main" val="192550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2" y="89808"/>
            <a:ext cx="7547028" cy="4402180"/>
          </a:xfrm>
          <a:prstGeom prst="rect">
            <a:avLst/>
          </a:prstGeom>
        </p:spPr>
      </p:pic>
      <p:sp>
        <p:nvSpPr>
          <p:cNvPr id="3" name="object 3"/>
          <p:cNvSpPr/>
          <p:nvPr/>
        </p:nvSpPr>
        <p:spPr>
          <a:xfrm>
            <a:off x="4482" y="10151499"/>
            <a:ext cx="7546902" cy="529596"/>
          </a:xfrm>
          <a:custGeom>
            <a:avLst/>
            <a:gdLst/>
            <a:ahLst/>
            <a:cxnLst/>
            <a:rect l="l" t="t" r="r" b="b"/>
            <a:pathLst>
              <a:path w="7555865" h="530225">
                <a:moveTo>
                  <a:pt x="7555738" y="0"/>
                </a:moveTo>
                <a:lnTo>
                  <a:pt x="0" y="0"/>
                </a:lnTo>
                <a:lnTo>
                  <a:pt x="0" y="530098"/>
                </a:lnTo>
                <a:lnTo>
                  <a:pt x="7555738" y="530098"/>
                </a:lnTo>
                <a:lnTo>
                  <a:pt x="7555738" y="0"/>
                </a:lnTo>
                <a:close/>
              </a:path>
            </a:pathLst>
          </a:custGeom>
          <a:solidFill>
            <a:srgbClr val="27206A"/>
          </a:solidFill>
        </p:spPr>
        <p:txBody>
          <a:bodyPr wrap="square" lIns="0" tIns="0" rIns="0" bIns="0" rtlCol="0"/>
          <a:lstStyle/>
          <a:p>
            <a:endParaRPr/>
          </a:p>
        </p:txBody>
      </p:sp>
      <p:sp>
        <p:nvSpPr>
          <p:cNvPr id="4" name="object 4"/>
          <p:cNvSpPr txBox="1"/>
          <p:nvPr/>
        </p:nvSpPr>
        <p:spPr>
          <a:xfrm>
            <a:off x="146452" y="6679760"/>
            <a:ext cx="7129542" cy="2343372"/>
          </a:xfrm>
          <a:prstGeom prst="rect">
            <a:avLst/>
          </a:prstGeom>
        </p:spPr>
        <p:txBody>
          <a:bodyPr vert="horz" wrap="square" lIns="0" tIns="12051" rIns="0" bIns="0" rtlCol="0">
            <a:spAutoFit/>
          </a:bodyPr>
          <a:lstStyle/>
          <a:p>
            <a:pPr marL="22198" algn="ctr">
              <a:lnSpc>
                <a:spcPct val="100000"/>
              </a:lnSpc>
              <a:spcBef>
                <a:spcPts val="95"/>
              </a:spcBef>
            </a:pPr>
            <a:r>
              <a:rPr sz="1548" b="1" spc="-10" dirty="0">
                <a:solidFill>
                  <a:srgbClr val="37C4DF"/>
                </a:solidFill>
                <a:latin typeface="Century Gothic"/>
                <a:cs typeface="Century Gothic"/>
              </a:rPr>
              <a:t>CENTRE</a:t>
            </a:r>
            <a:r>
              <a:rPr sz="1548" b="1" spc="-75" dirty="0">
                <a:solidFill>
                  <a:srgbClr val="37C4DF"/>
                </a:solidFill>
                <a:latin typeface="Century Gothic"/>
                <a:cs typeface="Century Gothic"/>
              </a:rPr>
              <a:t> </a:t>
            </a:r>
            <a:r>
              <a:rPr sz="1548" b="1" dirty="0">
                <a:solidFill>
                  <a:srgbClr val="37C4DF"/>
                </a:solidFill>
                <a:latin typeface="Century Gothic"/>
                <a:cs typeface="Century Gothic"/>
              </a:rPr>
              <a:t>DE</a:t>
            </a:r>
            <a:r>
              <a:rPr sz="1548" b="1" spc="-85" dirty="0">
                <a:solidFill>
                  <a:srgbClr val="37C4DF"/>
                </a:solidFill>
                <a:latin typeface="Century Gothic"/>
                <a:cs typeface="Century Gothic"/>
              </a:rPr>
              <a:t> </a:t>
            </a:r>
            <a:r>
              <a:rPr sz="1548" b="1" spc="-10" dirty="0">
                <a:solidFill>
                  <a:srgbClr val="37C4DF"/>
                </a:solidFill>
                <a:latin typeface="Century Gothic"/>
                <a:cs typeface="Century Gothic"/>
              </a:rPr>
              <a:t>FORMATION</a:t>
            </a:r>
            <a:endParaRPr sz="1548" dirty="0">
              <a:latin typeface="Century Gothic"/>
              <a:cs typeface="Century Gothic"/>
            </a:endParaRPr>
          </a:p>
          <a:p>
            <a:pPr marL="19661" algn="ctr">
              <a:lnSpc>
                <a:spcPct val="100000"/>
              </a:lnSpc>
              <a:spcBef>
                <a:spcPts val="35"/>
              </a:spcBef>
            </a:pPr>
            <a:r>
              <a:rPr sz="1548" b="1" spc="-10" dirty="0">
                <a:solidFill>
                  <a:srgbClr val="37C4DF"/>
                </a:solidFill>
                <a:latin typeface="Century Gothic"/>
                <a:cs typeface="Century Gothic"/>
              </a:rPr>
              <a:t>PROFESSIONNELLE</a:t>
            </a:r>
            <a:endParaRPr sz="1548" dirty="0">
              <a:latin typeface="Century Gothic"/>
              <a:cs typeface="Century Gothic"/>
            </a:endParaRPr>
          </a:p>
          <a:p>
            <a:pPr marL="78011" marR="58349" algn="ctr">
              <a:lnSpc>
                <a:spcPts val="2107"/>
              </a:lnSpc>
              <a:spcBef>
                <a:spcPts val="10"/>
              </a:spcBef>
            </a:pPr>
            <a:r>
              <a:rPr sz="1099" dirty="0">
                <a:solidFill>
                  <a:srgbClr val="5F6066"/>
                </a:solidFill>
                <a:latin typeface="Calibri"/>
                <a:cs typeface="Calibri"/>
              </a:rPr>
              <a:t>22</a:t>
            </a:r>
            <a:r>
              <a:rPr sz="1099" spc="-20" dirty="0">
                <a:solidFill>
                  <a:srgbClr val="5F6066"/>
                </a:solidFill>
                <a:latin typeface="Calibri"/>
                <a:cs typeface="Calibri"/>
              </a:rPr>
              <a:t> </a:t>
            </a:r>
            <a:r>
              <a:rPr sz="1099" dirty="0">
                <a:solidFill>
                  <a:srgbClr val="5F6066"/>
                </a:solidFill>
                <a:latin typeface="Calibri"/>
                <a:cs typeface="Calibri"/>
              </a:rPr>
              <a:t>/</a:t>
            </a:r>
            <a:r>
              <a:rPr sz="1099" spc="-15" dirty="0">
                <a:solidFill>
                  <a:srgbClr val="5F6066"/>
                </a:solidFill>
                <a:latin typeface="Calibri"/>
                <a:cs typeface="Calibri"/>
              </a:rPr>
              <a:t> </a:t>
            </a:r>
            <a:r>
              <a:rPr sz="1099" dirty="0">
                <a:solidFill>
                  <a:srgbClr val="5F6066"/>
                </a:solidFill>
                <a:latin typeface="Calibri"/>
                <a:cs typeface="Calibri"/>
              </a:rPr>
              <a:t>32</a:t>
            </a:r>
            <a:r>
              <a:rPr sz="1099" spc="-15" dirty="0">
                <a:solidFill>
                  <a:srgbClr val="5F6066"/>
                </a:solidFill>
                <a:latin typeface="Calibri"/>
                <a:cs typeface="Calibri"/>
              </a:rPr>
              <a:t> </a:t>
            </a:r>
            <a:r>
              <a:rPr sz="1099" dirty="0">
                <a:solidFill>
                  <a:srgbClr val="5F6066"/>
                </a:solidFill>
                <a:latin typeface="Calibri"/>
                <a:cs typeface="Calibri"/>
              </a:rPr>
              <a:t>Avenue</a:t>
            </a:r>
            <a:r>
              <a:rPr sz="1099" spc="-15" dirty="0">
                <a:solidFill>
                  <a:srgbClr val="5F6066"/>
                </a:solidFill>
                <a:latin typeface="Calibri"/>
                <a:cs typeface="Calibri"/>
              </a:rPr>
              <a:t> </a:t>
            </a:r>
            <a:r>
              <a:rPr sz="1099" dirty="0">
                <a:solidFill>
                  <a:srgbClr val="5F6066"/>
                </a:solidFill>
                <a:latin typeface="Calibri"/>
                <a:cs typeface="Calibri"/>
              </a:rPr>
              <a:t>des</a:t>
            </a:r>
            <a:r>
              <a:rPr sz="1099" spc="-30" dirty="0">
                <a:solidFill>
                  <a:srgbClr val="5F6066"/>
                </a:solidFill>
                <a:latin typeface="Calibri"/>
                <a:cs typeface="Calibri"/>
              </a:rPr>
              <a:t> </a:t>
            </a:r>
            <a:r>
              <a:rPr sz="1099" dirty="0">
                <a:solidFill>
                  <a:srgbClr val="5F6066"/>
                </a:solidFill>
                <a:latin typeface="Calibri"/>
                <a:cs typeface="Calibri"/>
              </a:rPr>
              <a:t>Frères</a:t>
            </a:r>
            <a:r>
              <a:rPr sz="1099" spc="-15" dirty="0">
                <a:solidFill>
                  <a:srgbClr val="5F6066"/>
                </a:solidFill>
                <a:latin typeface="Calibri"/>
                <a:cs typeface="Calibri"/>
              </a:rPr>
              <a:t> </a:t>
            </a:r>
            <a:r>
              <a:rPr sz="1099" spc="-10" dirty="0">
                <a:solidFill>
                  <a:srgbClr val="5F6066"/>
                </a:solidFill>
                <a:latin typeface="Calibri"/>
                <a:cs typeface="Calibri"/>
              </a:rPr>
              <a:t>Lumières</a:t>
            </a:r>
            <a:r>
              <a:rPr sz="1099" spc="-85" dirty="0">
                <a:solidFill>
                  <a:srgbClr val="5F6066"/>
                </a:solidFill>
                <a:latin typeface="Calibri"/>
                <a:cs typeface="Calibri"/>
              </a:rPr>
              <a:t> </a:t>
            </a:r>
            <a:r>
              <a:rPr sz="1099" dirty="0">
                <a:solidFill>
                  <a:srgbClr val="5F6066"/>
                </a:solidFill>
                <a:latin typeface="Calibri"/>
                <a:cs typeface="Calibri"/>
              </a:rPr>
              <a:t>-</a:t>
            </a:r>
            <a:r>
              <a:rPr sz="1099" spc="-20" dirty="0">
                <a:solidFill>
                  <a:srgbClr val="5F6066"/>
                </a:solidFill>
                <a:latin typeface="Calibri"/>
                <a:cs typeface="Calibri"/>
              </a:rPr>
              <a:t> </a:t>
            </a:r>
            <a:r>
              <a:rPr sz="1099" dirty="0">
                <a:solidFill>
                  <a:srgbClr val="5F6066"/>
                </a:solidFill>
                <a:latin typeface="Calibri"/>
                <a:cs typeface="Calibri"/>
              </a:rPr>
              <a:t>Bat</a:t>
            </a:r>
            <a:r>
              <a:rPr sz="1099" spc="-30" dirty="0">
                <a:solidFill>
                  <a:srgbClr val="5F6066"/>
                </a:solidFill>
                <a:latin typeface="Calibri"/>
                <a:cs typeface="Calibri"/>
              </a:rPr>
              <a:t> </a:t>
            </a:r>
            <a:r>
              <a:rPr sz="1099" spc="-50" dirty="0">
                <a:solidFill>
                  <a:srgbClr val="5F6066"/>
                </a:solidFill>
                <a:latin typeface="Calibri"/>
                <a:cs typeface="Calibri"/>
              </a:rPr>
              <a:t>K</a:t>
            </a:r>
            <a:r>
              <a:rPr sz="1099" dirty="0">
                <a:solidFill>
                  <a:srgbClr val="5F6066"/>
                </a:solidFill>
                <a:latin typeface="Calibri"/>
                <a:cs typeface="Calibri"/>
              </a:rPr>
              <a:t> 78190</a:t>
            </a:r>
            <a:r>
              <a:rPr sz="1099" spc="-20" dirty="0">
                <a:solidFill>
                  <a:srgbClr val="5F6066"/>
                </a:solidFill>
                <a:latin typeface="Calibri"/>
                <a:cs typeface="Calibri"/>
              </a:rPr>
              <a:t> </a:t>
            </a:r>
            <a:r>
              <a:rPr sz="1099" spc="-10" dirty="0">
                <a:solidFill>
                  <a:srgbClr val="5F6066"/>
                </a:solidFill>
                <a:latin typeface="Calibri"/>
                <a:cs typeface="Calibri"/>
              </a:rPr>
              <a:t>Trappes</a:t>
            </a:r>
            <a:r>
              <a:rPr sz="1099" spc="-40" dirty="0">
                <a:solidFill>
                  <a:srgbClr val="5F6066"/>
                </a:solidFill>
                <a:latin typeface="Calibri"/>
                <a:cs typeface="Calibri"/>
              </a:rPr>
              <a:t> </a:t>
            </a:r>
            <a:r>
              <a:rPr sz="1099" dirty="0">
                <a:solidFill>
                  <a:srgbClr val="5F6066"/>
                </a:solidFill>
                <a:latin typeface="Calibri"/>
                <a:cs typeface="Calibri"/>
              </a:rPr>
              <a:t>–</a:t>
            </a:r>
            <a:r>
              <a:rPr sz="1099" spc="25" dirty="0">
                <a:solidFill>
                  <a:srgbClr val="5F6066"/>
                </a:solidFill>
                <a:latin typeface="Calibri"/>
                <a:cs typeface="Calibri"/>
              </a:rPr>
              <a:t> </a:t>
            </a:r>
            <a:r>
              <a:rPr sz="1099" spc="-10" dirty="0">
                <a:solidFill>
                  <a:srgbClr val="5F6066"/>
                </a:solidFill>
                <a:latin typeface="Calibri"/>
                <a:cs typeface="Calibri"/>
              </a:rPr>
              <a:t>France</a:t>
            </a:r>
            <a:endParaRPr sz="1099" dirty="0">
              <a:latin typeface="Calibri"/>
              <a:cs typeface="Calibri"/>
            </a:endParaRPr>
          </a:p>
          <a:p>
            <a:pPr marL="4440" algn="ctr">
              <a:lnSpc>
                <a:spcPct val="100000"/>
              </a:lnSpc>
              <a:spcBef>
                <a:spcPts val="305"/>
              </a:spcBef>
            </a:pPr>
            <a:r>
              <a:rPr sz="1099" spc="-20" dirty="0">
                <a:solidFill>
                  <a:srgbClr val="5F6066"/>
                </a:solidFill>
                <a:latin typeface="Calibri"/>
                <a:cs typeface="Calibri"/>
              </a:rPr>
              <a:t>EMail</a:t>
            </a:r>
            <a:r>
              <a:rPr sz="1099" spc="-55" dirty="0">
                <a:solidFill>
                  <a:srgbClr val="5F6066"/>
                </a:solidFill>
                <a:latin typeface="Calibri"/>
                <a:cs typeface="Calibri"/>
              </a:rPr>
              <a:t> </a:t>
            </a:r>
            <a:r>
              <a:rPr sz="1099" dirty="0">
                <a:solidFill>
                  <a:srgbClr val="5F6066"/>
                </a:solidFill>
                <a:latin typeface="Calibri"/>
                <a:cs typeface="Calibri"/>
              </a:rPr>
              <a:t>:</a:t>
            </a:r>
            <a:r>
              <a:rPr sz="1099" spc="70" dirty="0">
                <a:solidFill>
                  <a:srgbClr val="5F6066"/>
                </a:solidFill>
                <a:latin typeface="Calibri"/>
                <a:cs typeface="Calibri"/>
              </a:rPr>
              <a:t> </a:t>
            </a:r>
            <a:r>
              <a:rPr sz="1099" u="sng" spc="-10" dirty="0">
                <a:solidFill>
                  <a:srgbClr val="0000FF"/>
                </a:solidFill>
                <a:uFill>
                  <a:solidFill>
                    <a:srgbClr val="0000FF"/>
                  </a:solidFill>
                </a:uFill>
                <a:latin typeface="Calibri"/>
                <a:cs typeface="Calibri"/>
                <a:hlinkClick r:id="rId3"/>
              </a:rPr>
              <a:t>info@formationdetailing.com</a:t>
            </a:r>
            <a:endParaRPr sz="1099" dirty="0">
              <a:latin typeface="Calibri"/>
              <a:cs typeface="Calibri"/>
            </a:endParaRPr>
          </a:p>
          <a:p>
            <a:pPr marL="1268" algn="ctr">
              <a:lnSpc>
                <a:spcPct val="100000"/>
              </a:lnSpc>
              <a:spcBef>
                <a:spcPts val="804"/>
              </a:spcBef>
            </a:pPr>
            <a:r>
              <a:rPr sz="1099" dirty="0">
                <a:solidFill>
                  <a:srgbClr val="5F6066"/>
                </a:solidFill>
                <a:latin typeface="Calibri"/>
                <a:cs typeface="Calibri"/>
              </a:rPr>
              <a:t>Tél</a:t>
            </a:r>
            <a:r>
              <a:rPr sz="1099" spc="210" dirty="0">
                <a:solidFill>
                  <a:srgbClr val="5F6066"/>
                </a:solidFill>
                <a:latin typeface="Calibri"/>
                <a:cs typeface="Calibri"/>
              </a:rPr>
              <a:t> </a:t>
            </a:r>
            <a:r>
              <a:rPr sz="1099" dirty="0">
                <a:solidFill>
                  <a:srgbClr val="5F6066"/>
                </a:solidFill>
                <a:latin typeface="Calibri"/>
                <a:cs typeface="Calibri"/>
              </a:rPr>
              <a:t>:</a:t>
            </a:r>
            <a:r>
              <a:rPr sz="1099" spc="-10" dirty="0">
                <a:solidFill>
                  <a:srgbClr val="5F6066"/>
                </a:solidFill>
                <a:latin typeface="Calibri"/>
                <a:cs typeface="Calibri"/>
              </a:rPr>
              <a:t> </a:t>
            </a:r>
            <a:r>
              <a:rPr sz="1099" dirty="0">
                <a:solidFill>
                  <a:srgbClr val="5F6066"/>
                </a:solidFill>
                <a:latin typeface="Calibri"/>
                <a:cs typeface="Calibri"/>
              </a:rPr>
              <a:t>+33(0)1</a:t>
            </a:r>
            <a:r>
              <a:rPr sz="1099" spc="5" dirty="0">
                <a:solidFill>
                  <a:srgbClr val="5F6066"/>
                </a:solidFill>
                <a:latin typeface="Calibri"/>
                <a:cs typeface="Calibri"/>
              </a:rPr>
              <a:t> </a:t>
            </a:r>
            <a:r>
              <a:rPr sz="1099" dirty="0">
                <a:solidFill>
                  <a:srgbClr val="5F6066"/>
                </a:solidFill>
                <a:latin typeface="Calibri"/>
                <a:cs typeface="Calibri"/>
              </a:rPr>
              <a:t>76</a:t>
            </a:r>
            <a:r>
              <a:rPr sz="1099" spc="5" dirty="0">
                <a:solidFill>
                  <a:srgbClr val="5F6066"/>
                </a:solidFill>
                <a:latin typeface="Calibri"/>
                <a:cs typeface="Calibri"/>
              </a:rPr>
              <a:t> </a:t>
            </a:r>
            <a:r>
              <a:rPr sz="1099" dirty="0">
                <a:solidFill>
                  <a:srgbClr val="5F6066"/>
                </a:solidFill>
                <a:latin typeface="Calibri"/>
                <a:cs typeface="Calibri"/>
              </a:rPr>
              <a:t>52</a:t>
            </a:r>
            <a:r>
              <a:rPr sz="1099" spc="-10" dirty="0">
                <a:solidFill>
                  <a:srgbClr val="5F6066"/>
                </a:solidFill>
                <a:latin typeface="Calibri"/>
                <a:cs typeface="Calibri"/>
              </a:rPr>
              <a:t> </a:t>
            </a:r>
            <a:r>
              <a:rPr sz="1099" dirty="0">
                <a:solidFill>
                  <a:srgbClr val="5F6066"/>
                </a:solidFill>
                <a:latin typeface="Calibri"/>
                <a:cs typeface="Calibri"/>
              </a:rPr>
              <a:t>48</a:t>
            </a:r>
            <a:r>
              <a:rPr sz="1099" spc="10" dirty="0">
                <a:solidFill>
                  <a:srgbClr val="5F6066"/>
                </a:solidFill>
                <a:latin typeface="Calibri"/>
                <a:cs typeface="Calibri"/>
              </a:rPr>
              <a:t> </a:t>
            </a:r>
            <a:r>
              <a:rPr sz="1099" spc="-25" dirty="0">
                <a:solidFill>
                  <a:srgbClr val="5F6066"/>
                </a:solidFill>
                <a:latin typeface="Calibri"/>
                <a:cs typeface="Calibri"/>
              </a:rPr>
              <a:t>18</a:t>
            </a:r>
            <a:endParaRPr sz="1099" dirty="0">
              <a:latin typeface="Calibri"/>
              <a:cs typeface="Calibri"/>
            </a:endParaRPr>
          </a:p>
          <a:p>
            <a:pPr>
              <a:lnSpc>
                <a:spcPct val="100000"/>
              </a:lnSpc>
              <a:spcBef>
                <a:spcPts val="20"/>
              </a:spcBef>
            </a:pPr>
            <a:endParaRPr sz="799" dirty="0">
              <a:latin typeface="Calibri"/>
              <a:cs typeface="Calibri"/>
            </a:endParaRPr>
          </a:p>
          <a:p>
            <a:pPr marL="1268" algn="ctr">
              <a:lnSpc>
                <a:spcPct val="100000"/>
              </a:lnSpc>
            </a:pPr>
            <a:r>
              <a:rPr sz="1099" dirty="0">
                <a:solidFill>
                  <a:srgbClr val="5F6066"/>
                </a:solidFill>
                <a:latin typeface="Calibri"/>
                <a:cs typeface="Calibri"/>
              </a:rPr>
              <a:t>Siret</a:t>
            </a:r>
            <a:r>
              <a:rPr sz="1099" spc="-60" dirty="0">
                <a:solidFill>
                  <a:srgbClr val="5F6066"/>
                </a:solidFill>
                <a:latin typeface="Calibri"/>
                <a:cs typeface="Calibri"/>
              </a:rPr>
              <a:t> </a:t>
            </a:r>
            <a:r>
              <a:rPr sz="1099" dirty="0">
                <a:solidFill>
                  <a:srgbClr val="5F6066"/>
                </a:solidFill>
                <a:latin typeface="Calibri"/>
                <a:cs typeface="Calibri"/>
              </a:rPr>
              <a:t>:</a:t>
            </a:r>
            <a:r>
              <a:rPr sz="1099" spc="-5" dirty="0">
                <a:solidFill>
                  <a:srgbClr val="5F6066"/>
                </a:solidFill>
                <a:latin typeface="Calibri"/>
                <a:cs typeface="Calibri"/>
              </a:rPr>
              <a:t> </a:t>
            </a:r>
            <a:r>
              <a:rPr sz="1099" dirty="0">
                <a:solidFill>
                  <a:srgbClr val="5F6066"/>
                </a:solidFill>
                <a:latin typeface="Calibri"/>
                <a:cs typeface="Calibri"/>
              </a:rPr>
              <a:t>819 557</a:t>
            </a:r>
            <a:r>
              <a:rPr sz="1099" spc="-10" dirty="0">
                <a:solidFill>
                  <a:srgbClr val="5F6066"/>
                </a:solidFill>
                <a:latin typeface="Calibri"/>
                <a:cs typeface="Calibri"/>
              </a:rPr>
              <a:t> </a:t>
            </a:r>
            <a:r>
              <a:rPr sz="1099" dirty="0">
                <a:solidFill>
                  <a:srgbClr val="5F6066"/>
                </a:solidFill>
                <a:latin typeface="Calibri"/>
                <a:cs typeface="Calibri"/>
              </a:rPr>
              <a:t>646</a:t>
            </a:r>
            <a:r>
              <a:rPr sz="1099" spc="5" dirty="0">
                <a:solidFill>
                  <a:srgbClr val="5F6066"/>
                </a:solidFill>
                <a:latin typeface="Calibri"/>
                <a:cs typeface="Calibri"/>
              </a:rPr>
              <a:t> </a:t>
            </a:r>
            <a:r>
              <a:rPr sz="1099" spc="-10" dirty="0">
                <a:solidFill>
                  <a:srgbClr val="5F6066"/>
                </a:solidFill>
                <a:latin typeface="Calibri"/>
                <a:cs typeface="Calibri"/>
              </a:rPr>
              <a:t>00018</a:t>
            </a:r>
            <a:endParaRPr sz="1099" dirty="0">
              <a:latin typeface="Calibri"/>
              <a:cs typeface="Calibri"/>
            </a:endParaRPr>
          </a:p>
          <a:p>
            <a:pPr algn="ctr">
              <a:lnSpc>
                <a:spcPct val="100000"/>
              </a:lnSpc>
              <a:spcBef>
                <a:spcPts val="804"/>
              </a:spcBef>
            </a:pPr>
            <a:r>
              <a:rPr sz="1099" dirty="0">
                <a:solidFill>
                  <a:srgbClr val="5F6066"/>
                </a:solidFill>
                <a:latin typeface="Calibri"/>
                <a:cs typeface="Calibri"/>
              </a:rPr>
              <a:t>N</a:t>
            </a:r>
            <a:r>
              <a:rPr sz="1099" dirty="0">
                <a:solidFill>
                  <a:srgbClr val="5F6066"/>
                </a:solidFill>
                <a:latin typeface="Trebuchet MS"/>
                <a:cs typeface="Trebuchet MS"/>
              </a:rPr>
              <a:t>°</a:t>
            </a:r>
            <a:r>
              <a:rPr sz="1099" spc="60" dirty="0">
                <a:solidFill>
                  <a:srgbClr val="5F6066"/>
                </a:solidFill>
                <a:latin typeface="Trebuchet MS"/>
                <a:cs typeface="Trebuchet MS"/>
              </a:rPr>
              <a:t> </a:t>
            </a:r>
            <a:r>
              <a:rPr sz="1099" dirty="0">
                <a:solidFill>
                  <a:srgbClr val="5F6066"/>
                </a:solidFill>
                <a:latin typeface="Calibri"/>
                <a:cs typeface="Calibri"/>
              </a:rPr>
              <a:t>de</a:t>
            </a:r>
            <a:r>
              <a:rPr sz="1099" spc="5" dirty="0">
                <a:solidFill>
                  <a:srgbClr val="5F6066"/>
                </a:solidFill>
                <a:latin typeface="Calibri"/>
                <a:cs typeface="Calibri"/>
              </a:rPr>
              <a:t> </a:t>
            </a:r>
            <a:r>
              <a:rPr sz="1099" spc="-20" dirty="0">
                <a:solidFill>
                  <a:srgbClr val="5F6066"/>
                </a:solidFill>
                <a:latin typeface="Calibri"/>
                <a:cs typeface="Calibri"/>
              </a:rPr>
              <a:t>déclaration</a:t>
            </a:r>
            <a:r>
              <a:rPr sz="1099" spc="-70" dirty="0">
                <a:solidFill>
                  <a:srgbClr val="5F6066"/>
                </a:solidFill>
                <a:latin typeface="Calibri"/>
                <a:cs typeface="Calibri"/>
              </a:rPr>
              <a:t> </a:t>
            </a:r>
            <a:r>
              <a:rPr sz="1099" spc="-20" dirty="0">
                <a:solidFill>
                  <a:srgbClr val="5F6066"/>
                </a:solidFill>
                <a:latin typeface="Calibri"/>
                <a:cs typeface="Calibri"/>
              </a:rPr>
              <a:t>d’activité</a:t>
            </a:r>
            <a:r>
              <a:rPr sz="1099" spc="-70" dirty="0">
                <a:solidFill>
                  <a:srgbClr val="5F6066"/>
                </a:solidFill>
                <a:latin typeface="Calibri"/>
                <a:cs typeface="Calibri"/>
              </a:rPr>
              <a:t> </a:t>
            </a:r>
            <a:r>
              <a:rPr sz="1099" dirty="0">
                <a:solidFill>
                  <a:srgbClr val="5F6066"/>
                </a:solidFill>
                <a:latin typeface="Calibri"/>
                <a:cs typeface="Calibri"/>
              </a:rPr>
              <a:t>:</a:t>
            </a:r>
            <a:r>
              <a:rPr sz="1099" spc="35" dirty="0">
                <a:solidFill>
                  <a:srgbClr val="5F6066"/>
                </a:solidFill>
                <a:latin typeface="Calibri"/>
                <a:cs typeface="Calibri"/>
              </a:rPr>
              <a:t> </a:t>
            </a:r>
            <a:r>
              <a:rPr sz="1099" dirty="0">
                <a:solidFill>
                  <a:srgbClr val="5F6066"/>
                </a:solidFill>
                <a:latin typeface="Calibri"/>
                <a:cs typeface="Calibri"/>
              </a:rPr>
              <a:t>32</a:t>
            </a:r>
            <a:r>
              <a:rPr sz="1099" spc="35" dirty="0">
                <a:solidFill>
                  <a:srgbClr val="5F6066"/>
                </a:solidFill>
                <a:latin typeface="Calibri"/>
                <a:cs typeface="Calibri"/>
              </a:rPr>
              <a:t> </a:t>
            </a:r>
            <a:r>
              <a:rPr sz="1099" dirty="0">
                <a:solidFill>
                  <a:srgbClr val="5F6066"/>
                </a:solidFill>
                <a:latin typeface="Calibri"/>
                <a:cs typeface="Calibri"/>
              </a:rPr>
              <a:t>600</a:t>
            </a:r>
            <a:r>
              <a:rPr sz="1099" spc="30" dirty="0">
                <a:solidFill>
                  <a:srgbClr val="5F6066"/>
                </a:solidFill>
                <a:latin typeface="Calibri"/>
                <a:cs typeface="Calibri"/>
              </a:rPr>
              <a:t> </a:t>
            </a:r>
            <a:r>
              <a:rPr sz="1099" dirty="0">
                <a:solidFill>
                  <a:srgbClr val="5F6066"/>
                </a:solidFill>
                <a:latin typeface="Calibri"/>
                <a:cs typeface="Calibri"/>
              </a:rPr>
              <a:t>305</a:t>
            </a:r>
            <a:r>
              <a:rPr sz="1099" spc="55" dirty="0">
                <a:solidFill>
                  <a:srgbClr val="5F6066"/>
                </a:solidFill>
                <a:latin typeface="Calibri"/>
                <a:cs typeface="Calibri"/>
              </a:rPr>
              <a:t> </a:t>
            </a:r>
            <a:r>
              <a:rPr sz="1099" spc="-25" dirty="0">
                <a:solidFill>
                  <a:srgbClr val="5F6066"/>
                </a:solidFill>
                <a:latin typeface="Calibri"/>
                <a:cs typeface="Calibri"/>
              </a:rPr>
              <a:t>860</a:t>
            </a:r>
            <a:endParaRPr lang="fr-FR" sz="1099" spc="-25" dirty="0">
              <a:solidFill>
                <a:srgbClr val="5F6066"/>
              </a:solidFill>
              <a:latin typeface="Calibri"/>
              <a:cs typeface="Calibri"/>
            </a:endParaRPr>
          </a:p>
          <a:p>
            <a:pPr algn="ctr">
              <a:spcBef>
                <a:spcPts val="804"/>
              </a:spcBef>
            </a:pPr>
            <a:r>
              <a:rPr lang="fr-FR" sz="1099" b="0" i="0" dirty="0">
                <a:effectLst/>
                <a:latin typeface="+mn-lt"/>
              </a:rPr>
              <a:t>Cet enregistrement ne vaut pas agrément de l’Etat » (</a:t>
            </a:r>
            <a:r>
              <a:rPr lang="fr-FR" sz="1099" b="0" i="0" u="none" strike="noStrike" dirty="0">
                <a:effectLst/>
                <a:latin typeface="+mn-lt"/>
                <a:hlinkClick r:id="rId4">
                  <a:extLst>
                    <a:ext uri="{A12FA001-AC4F-418D-AE19-62706E023703}">
                      <ahyp:hlinkClr xmlns:ahyp="http://schemas.microsoft.com/office/drawing/2018/hyperlinkcolor" val="tx"/>
                    </a:ext>
                  </a:extLst>
                </a:hlinkClick>
              </a:rPr>
              <a:t>Art. L 6352-12 du Code du travail</a:t>
            </a:r>
            <a:r>
              <a:rPr lang="fr-FR" sz="1099" b="0" i="0" dirty="0">
                <a:effectLst/>
                <a:latin typeface="+mn-lt"/>
              </a:rPr>
              <a:t>)</a:t>
            </a:r>
            <a:endParaRPr lang="fr-FR" sz="1099" dirty="0">
              <a:latin typeface="+mn-lt"/>
            </a:endParaRPr>
          </a:p>
          <a:p>
            <a:pPr algn="ctr">
              <a:lnSpc>
                <a:spcPct val="100000"/>
              </a:lnSpc>
              <a:spcBef>
                <a:spcPts val="804"/>
              </a:spcBef>
            </a:pPr>
            <a:endParaRPr sz="1099" dirty="0">
              <a:latin typeface="Calibri"/>
              <a:cs typeface="Calibri"/>
            </a:endParaRPr>
          </a:p>
        </p:txBody>
      </p:sp>
      <p:sp>
        <p:nvSpPr>
          <p:cNvPr id="5" name="object 5"/>
          <p:cNvSpPr txBox="1"/>
          <p:nvPr/>
        </p:nvSpPr>
        <p:spPr>
          <a:xfrm>
            <a:off x="2500116" y="10241410"/>
            <a:ext cx="2804005" cy="250375"/>
          </a:xfrm>
          <a:prstGeom prst="rect">
            <a:avLst/>
          </a:prstGeom>
        </p:spPr>
        <p:txBody>
          <a:bodyPr vert="horz" wrap="square" lIns="0" tIns="12051" rIns="0" bIns="0" rtlCol="0">
            <a:spAutoFit/>
          </a:bodyPr>
          <a:lstStyle/>
          <a:p>
            <a:pPr marL="12685">
              <a:lnSpc>
                <a:spcPct val="100000"/>
              </a:lnSpc>
              <a:spcBef>
                <a:spcPts val="95"/>
              </a:spcBef>
            </a:pPr>
            <a:r>
              <a:rPr sz="1548" u="sng" spc="-114" dirty="0">
                <a:solidFill>
                  <a:srgbClr val="0000FF"/>
                </a:solidFill>
                <a:uFill>
                  <a:solidFill>
                    <a:srgbClr val="8492AC"/>
                  </a:solidFill>
                </a:uFill>
                <a:latin typeface="Tahoma"/>
                <a:cs typeface="Tahoma"/>
                <a:hlinkClick r:id="rId5"/>
              </a:rPr>
              <a:t>WWW.FORMATIONDETAILING.COM</a:t>
            </a:r>
            <a:endParaRPr sz="1548">
              <a:latin typeface="Tahoma"/>
              <a:cs typeface="Tahoma"/>
            </a:endParaRPr>
          </a:p>
        </p:txBody>
      </p:sp>
      <p:grpSp>
        <p:nvGrpSpPr>
          <p:cNvPr id="6" name="object 6"/>
          <p:cNvGrpSpPr/>
          <p:nvPr/>
        </p:nvGrpSpPr>
        <p:grpSpPr>
          <a:xfrm>
            <a:off x="4482" y="4237782"/>
            <a:ext cx="7546902" cy="508031"/>
            <a:chOff x="0" y="4242815"/>
            <a:chExt cx="7555865" cy="508634"/>
          </a:xfrm>
        </p:grpSpPr>
        <p:sp>
          <p:nvSpPr>
            <p:cNvPr id="7" name="object 7"/>
            <p:cNvSpPr/>
            <p:nvPr/>
          </p:nvSpPr>
          <p:spPr>
            <a:xfrm>
              <a:off x="0" y="4335792"/>
              <a:ext cx="4119245" cy="249554"/>
            </a:xfrm>
            <a:custGeom>
              <a:avLst/>
              <a:gdLst/>
              <a:ahLst/>
              <a:cxnLst/>
              <a:rect l="l" t="t" r="r" b="b"/>
              <a:pathLst>
                <a:path w="4119245" h="249554">
                  <a:moveTo>
                    <a:pt x="4118864" y="0"/>
                  </a:moveTo>
                  <a:lnTo>
                    <a:pt x="0" y="0"/>
                  </a:lnTo>
                  <a:lnTo>
                    <a:pt x="0" y="249415"/>
                  </a:lnTo>
                  <a:lnTo>
                    <a:pt x="4118864" y="249415"/>
                  </a:lnTo>
                  <a:lnTo>
                    <a:pt x="4118864" y="0"/>
                  </a:lnTo>
                  <a:close/>
                </a:path>
              </a:pathLst>
            </a:custGeom>
            <a:solidFill>
              <a:srgbClr val="37C4DF"/>
            </a:solidFill>
          </p:spPr>
          <p:txBody>
            <a:bodyPr wrap="square" lIns="0" tIns="0" rIns="0" bIns="0" rtlCol="0"/>
            <a:lstStyle/>
            <a:p>
              <a:endParaRPr/>
            </a:p>
          </p:txBody>
        </p:sp>
        <p:sp>
          <p:nvSpPr>
            <p:cNvPr id="8" name="object 8"/>
            <p:cNvSpPr/>
            <p:nvPr/>
          </p:nvSpPr>
          <p:spPr>
            <a:xfrm>
              <a:off x="0" y="4242815"/>
              <a:ext cx="7555865" cy="508634"/>
            </a:xfrm>
            <a:custGeom>
              <a:avLst/>
              <a:gdLst/>
              <a:ahLst/>
              <a:cxnLst/>
              <a:rect l="l" t="t" r="r" b="b"/>
              <a:pathLst>
                <a:path w="7555865" h="508635">
                  <a:moveTo>
                    <a:pt x="7555738" y="0"/>
                  </a:moveTo>
                  <a:lnTo>
                    <a:pt x="0" y="0"/>
                  </a:lnTo>
                  <a:lnTo>
                    <a:pt x="0" y="93091"/>
                  </a:lnTo>
                  <a:lnTo>
                    <a:pt x="4007104" y="93091"/>
                  </a:lnTo>
                  <a:lnTo>
                    <a:pt x="4214114" y="508635"/>
                  </a:lnTo>
                  <a:lnTo>
                    <a:pt x="7555738" y="508635"/>
                  </a:lnTo>
                  <a:lnTo>
                    <a:pt x="7555738" y="0"/>
                  </a:lnTo>
                  <a:close/>
                </a:path>
              </a:pathLst>
            </a:custGeom>
            <a:solidFill>
              <a:srgbClr val="27206A"/>
            </a:solidFill>
          </p:spPr>
          <p:txBody>
            <a:bodyPr wrap="square" lIns="0" tIns="0" rIns="0" bIns="0" rtlCol="0"/>
            <a:lstStyle/>
            <a:p>
              <a:endParaRPr/>
            </a:p>
          </p:txBody>
        </p:sp>
      </p:grpSp>
      <p:sp>
        <p:nvSpPr>
          <p:cNvPr id="9" name="object 9"/>
          <p:cNvSpPr/>
          <p:nvPr/>
        </p:nvSpPr>
        <p:spPr>
          <a:xfrm>
            <a:off x="4482" y="0"/>
            <a:ext cx="7546902" cy="509934"/>
          </a:xfrm>
          <a:custGeom>
            <a:avLst/>
            <a:gdLst/>
            <a:ahLst/>
            <a:cxnLst/>
            <a:rect l="l" t="t" r="r" b="b"/>
            <a:pathLst>
              <a:path w="7555865" h="510540">
                <a:moveTo>
                  <a:pt x="7555738" y="0"/>
                </a:moveTo>
                <a:lnTo>
                  <a:pt x="0" y="0"/>
                </a:lnTo>
                <a:lnTo>
                  <a:pt x="0" y="510285"/>
                </a:lnTo>
                <a:lnTo>
                  <a:pt x="1651762" y="510285"/>
                </a:lnTo>
                <a:lnTo>
                  <a:pt x="1858772" y="92964"/>
                </a:lnTo>
                <a:lnTo>
                  <a:pt x="7555738" y="92964"/>
                </a:lnTo>
                <a:lnTo>
                  <a:pt x="7555738" y="0"/>
                </a:lnTo>
                <a:close/>
              </a:path>
            </a:pathLst>
          </a:custGeom>
          <a:solidFill>
            <a:srgbClr val="27206A"/>
          </a:solidFill>
        </p:spPr>
        <p:txBody>
          <a:bodyPr wrap="square" lIns="0" tIns="0" rIns="0" bIns="0" rtlCol="0"/>
          <a:lstStyle/>
          <a:p>
            <a:endParaRPr/>
          </a:p>
        </p:txBody>
      </p:sp>
      <p:sp>
        <p:nvSpPr>
          <p:cNvPr id="10" name="object 10"/>
          <p:cNvSpPr/>
          <p:nvPr/>
        </p:nvSpPr>
        <p:spPr>
          <a:xfrm>
            <a:off x="3676010" y="5216552"/>
            <a:ext cx="832766" cy="479490"/>
          </a:xfrm>
          <a:custGeom>
            <a:avLst/>
            <a:gdLst/>
            <a:ahLst/>
            <a:cxnLst/>
            <a:rect l="l" t="t" r="r" b="b"/>
            <a:pathLst>
              <a:path w="833754" h="480060">
                <a:moveTo>
                  <a:pt x="349250" y="209042"/>
                </a:moveTo>
                <a:lnTo>
                  <a:pt x="168656" y="209042"/>
                </a:lnTo>
                <a:lnTo>
                  <a:pt x="188976" y="111252"/>
                </a:lnTo>
                <a:lnTo>
                  <a:pt x="77724" y="111252"/>
                </a:lnTo>
                <a:lnTo>
                  <a:pt x="0" y="479933"/>
                </a:lnTo>
                <a:lnTo>
                  <a:pt x="111252" y="479933"/>
                </a:lnTo>
                <a:lnTo>
                  <a:pt x="147828" y="307213"/>
                </a:lnTo>
                <a:lnTo>
                  <a:pt x="56134" y="289179"/>
                </a:lnTo>
                <a:lnTo>
                  <a:pt x="332232" y="289179"/>
                </a:lnTo>
                <a:lnTo>
                  <a:pt x="349250" y="209042"/>
                </a:lnTo>
                <a:close/>
              </a:path>
              <a:path w="833754" h="480060">
                <a:moveTo>
                  <a:pt x="833374" y="100711"/>
                </a:moveTo>
                <a:lnTo>
                  <a:pt x="706882" y="0"/>
                </a:lnTo>
                <a:lnTo>
                  <a:pt x="100711" y="0"/>
                </a:lnTo>
                <a:lnTo>
                  <a:pt x="80772" y="94234"/>
                </a:lnTo>
                <a:lnTo>
                  <a:pt x="805688" y="94234"/>
                </a:lnTo>
                <a:lnTo>
                  <a:pt x="725551" y="107823"/>
                </a:lnTo>
                <a:lnTo>
                  <a:pt x="674497" y="340995"/>
                </a:lnTo>
                <a:lnTo>
                  <a:pt x="617728" y="386207"/>
                </a:lnTo>
                <a:lnTo>
                  <a:pt x="475869" y="386207"/>
                </a:lnTo>
                <a:lnTo>
                  <a:pt x="534162" y="111379"/>
                </a:lnTo>
                <a:lnTo>
                  <a:pt x="427355" y="111379"/>
                </a:lnTo>
                <a:lnTo>
                  <a:pt x="349631" y="479806"/>
                </a:lnTo>
                <a:lnTo>
                  <a:pt x="648716" y="479806"/>
                </a:lnTo>
                <a:lnTo>
                  <a:pt x="768731" y="386207"/>
                </a:lnTo>
                <a:lnTo>
                  <a:pt x="831596" y="115062"/>
                </a:lnTo>
                <a:lnTo>
                  <a:pt x="833374" y="100711"/>
                </a:lnTo>
                <a:close/>
              </a:path>
            </a:pathLst>
          </a:custGeom>
          <a:solidFill>
            <a:srgbClr val="27206A"/>
          </a:solidFill>
        </p:spPr>
        <p:txBody>
          <a:bodyPr wrap="square" lIns="0" tIns="0" rIns="0" bIns="0" rtlCol="0"/>
          <a:lstStyle/>
          <a:p>
            <a:endParaRPr/>
          </a:p>
        </p:txBody>
      </p:sp>
      <p:sp>
        <p:nvSpPr>
          <p:cNvPr id="11" name="object 11"/>
          <p:cNvSpPr/>
          <p:nvPr/>
        </p:nvSpPr>
        <p:spPr>
          <a:xfrm>
            <a:off x="3083876" y="5829995"/>
            <a:ext cx="2016905" cy="167441"/>
          </a:xfrm>
          <a:custGeom>
            <a:avLst/>
            <a:gdLst/>
            <a:ahLst/>
            <a:cxnLst/>
            <a:rect l="l" t="t" r="r" b="b"/>
            <a:pathLst>
              <a:path w="2019300" h="167639">
                <a:moveTo>
                  <a:pt x="206883" y="0"/>
                </a:moveTo>
                <a:lnTo>
                  <a:pt x="34290" y="0"/>
                </a:lnTo>
                <a:lnTo>
                  <a:pt x="0" y="167259"/>
                </a:lnTo>
                <a:lnTo>
                  <a:pt x="35687" y="167259"/>
                </a:lnTo>
                <a:lnTo>
                  <a:pt x="49403" y="100330"/>
                </a:lnTo>
                <a:lnTo>
                  <a:pt x="177038" y="100330"/>
                </a:lnTo>
                <a:lnTo>
                  <a:pt x="183007" y="71501"/>
                </a:lnTo>
                <a:lnTo>
                  <a:pt x="55245" y="71501"/>
                </a:lnTo>
                <a:lnTo>
                  <a:pt x="64008" y="28829"/>
                </a:lnTo>
                <a:lnTo>
                  <a:pt x="201028" y="28829"/>
                </a:lnTo>
                <a:lnTo>
                  <a:pt x="206883" y="0"/>
                </a:lnTo>
                <a:close/>
              </a:path>
              <a:path w="2019300" h="167639">
                <a:moveTo>
                  <a:pt x="441833" y="29845"/>
                </a:moveTo>
                <a:lnTo>
                  <a:pt x="412877" y="1016"/>
                </a:lnTo>
                <a:lnTo>
                  <a:pt x="406019" y="127"/>
                </a:lnTo>
                <a:lnTo>
                  <a:pt x="406019" y="35941"/>
                </a:lnTo>
                <a:lnTo>
                  <a:pt x="386588" y="131191"/>
                </a:lnTo>
                <a:lnTo>
                  <a:pt x="383159" y="138430"/>
                </a:lnTo>
                <a:lnTo>
                  <a:pt x="243459" y="138430"/>
                </a:lnTo>
                <a:lnTo>
                  <a:pt x="243065" y="131191"/>
                </a:lnTo>
                <a:lnTo>
                  <a:pt x="262509" y="35941"/>
                </a:lnTo>
                <a:lnTo>
                  <a:pt x="265938" y="28829"/>
                </a:lnTo>
                <a:lnTo>
                  <a:pt x="405638" y="28829"/>
                </a:lnTo>
                <a:lnTo>
                  <a:pt x="406019" y="35941"/>
                </a:lnTo>
                <a:lnTo>
                  <a:pt x="406019" y="127"/>
                </a:lnTo>
                <a:lnTo>
                  <a:pt x="404876" y="0"/>
                </a:lnTo>
                <a:lnTo>
                  <a:pt x="278384" y="0"/>
                </a:lnTo>
                <a:lnTo>
                  <a:pt x="270002" y="1016"/>
                </a:lnTo>
                <a:lnTo>
                  <a:pt x="235191" y="19685"/>
                </a:lnTo>
                <a:lnTo>
                  <a:pt x="207378" y="131699"/>
                </a:lnTo>
                <a:lnTo>
                  <a:pt x="207251" y="137414"/>
                </a:lnTo>
                <a:lnTo>
                  <a:pt x="209169" y="147447"/>
                </a:lnTo>
                <a:lnTo>
                  <a:pt x="244221" y="167132"/>
                </a:lnTo>
                <a:lnTo>
                  <a:pt x="370713" y="167132"/>
                </a:lnTo>
                <a:lnTo>
                  <a:pt x="409702" y="151892"/>
                </a:lnTo>
                <a:lnTo>
                  <a:pt x="413385" y="138430"/>
                </a:lnTo>
                <a:lnTo>
                  <a:pt x="441706" y="35433"/>
                </a:lnTo>
                <a:lnTo>
                  <a:pt x="441833" y="29845"/>
                </a:lnTo>
                <a:close/>
              </a:path>
              <a:path w="2019300" h="167639">
                <a:moveTo>
                  <a:pt x="678180" y="29845"/>
                </a:moveTo>
                <a:lnTo>
                  <a:pt x="677926" y="28829"/>
                </a:lnTo>
                <a:lnTo>
                  <a:pt x="676275" y="19685"/>
                </a:lnTo>
                <a:lnTo>
                  <a:pt x="673989" y="15240"/>
                </a:lnTo>
                <a:lnTo>
                  <a:pt x="666750" y="7874"/>
                </a:lnTo>
                <a:lnTo>
                  <a:pt x="661797" y="4953"/>
                </a:lnTo>
                <a:lnTo>
                  <a:pt x="649224" y="1016"/>
                </a:lnTo>
                <a:lnTo>
                  <a:pt x="642366" y="127"/>
                </a:lnTo>
                <a:lnTo>
                  <a:pt x="642366" y="35941"/>
                </a:lnTo>
                <a:lnTo>
                  <a:pt x="637667" y="58801"/>
                </a:lnTo>
                <a:lnTo>
                  <a:pt x="634365" y="65913"/>
                </a:lnTo>
                <a:lnTo>
                  <a:pt x="513334" y="65913"/>
                </a:lnTo>
                <a:lnTo>
                  <a:pt x="520954" y="28829"/>
                </a:lnTo>
                <a:lnTo>
                  <a:pt x="641985" y="28829"/>
                </a:lnTo>
                <a:lnTo>
                  <a:pt x="642366" y="35941"/>
                </a:lnTo>
                <a:lnTo>
                  <a:pt x="642366" y="127"/>
                </a:lnTo>
                <a:lnTo>
                  <a:pt x="641223" y="0"/>
                </a:lnTo>
                <a:lnTo>
                  <a:pt x="491363" y="0"/>
                </a:lnTo>
                <a:lnTo>
                  <a:pt x="457200" y="167132"/>
                </a:lnTo>
                <a:lnTo>
                  <a:pt x="492760" y="167132"/>
                </a:lnTo>
                <a:lnTo>
                  <a:pt x="507492" y="94742"/>
                </a:lnTo>
                <a:lnTo>
                  <a:pt x="589280" y="94742"/>
                </a:lnTo>
                <a:lnTo>
                  <a:pt x="612648" y="167132"/>
                </a:lnTo>
                <a:lnTo>
                  <a:pt x="650875" y="167132"/>
                </a:lnTo>
                <a:lnTo>
                  <a:pt x="627507" y="94742"/>
                </a:lnTo>
                <a:lnTo>
                  <a:pt x="627253" y="93853"/>
                </a:lnTo>
                <a:lnTo>
                  <a:pt x="669925" y="65913"/>
                </a:lnTo>
                <a:lnTo>
                  <a:pt x="677926" y="35433"/>
                </a:lnTo>
                <a:lnTo>
                  <a:pt x="678180" y="29845"/>
                </a:lnTo>
                <a:close/>
              </a:path>
              <a:path w="2019300" h="167639">
                <a:moveTo>
                  <a:pt x="976503" y="0"/>
                </a:moveTo>
                <a:lnTo>
                  <a:pt x="946404" y="0"/>
                </a:lnTo>
                <a:lnTo>
                  <a:pt x="824357" y="130937"/>
                </a:lnTo>
                <a:lnTo>
                  <a:pt x="755523" y="0"/>
                </a:lnTo>
                <a:lnTo>
                  <a:pt x="723138" y="0"/>
                </a:lnTo>
                <a:lnTo>
                  <a:pt x="688848" y="167259"/>
                </a:lnTo>
                <a:lnTo>
                  <a:pt x="722249" y="167259"/>
                </a:lnTo>
                <a:lnTo>
                  <a:pt x="744474" y="58674"/>
                </a:lnTo>
                <a:lnTo>
                  <a:pt x="801751" y="167259"/>
                </a:lnTo>
                <a:lnTo>
                  <a:pt x="829564" y="167259"/>
                </a:lnTo>
                <a:lnTo>
                  <a:pt x="931164" y="58420"/>
                </a:lnTo>
                <a:lnTo>
                  <a:pt x="908812" y="167259"/>
                </a:lnTo>
                <a:lnTo>
                  <a:pt x="942213" y="167259"/>
                </a:lnTo>
                <a:lnTo>
                  <a:pt x="976503" y="0"/>
                </a:lnTo>
                <a:close/>
              </a:path>
              <a:path w="2019300" h="167639">
                <a:moveTo>
                  <a:pt x="1214501" y="167259"/>
                </a:moveTo>
                <a:lnTo>
                  <a:pt x="1193673" y="121666"/>
                </a:lnTo>
                <a:lnTo>
                  <a:pt x="1180465" y="92964"/>
                </a:lnTo>
                <a:lnTo>
                  <a:pt x="1155573" y="38481"/>
                </a:lnTo>
                <a:lnTo>
                  <a:pt x="1141603" y="7747"/>
                </a:lnTo>
                <a:lnTo>
                  <a:pt x="1141603" y="92964"/>
                </a:lnTo>
                <a:lnTo>
                  <a:pt x="1071245" y="92964"/>
                </a:lnTo>
                <a:lnTo>
                  <a:pt x="1117854" y="38481"/>
                </a:lnTo>
                <a:lnTo>
                  <a:pt x="1141603" y="92964"/>
                </a:lnTo>
                <a:lnTo>
                  <a:pt x="1141603" y="7747"/>
                </a:lnTo>
                <a:lnTo>
                  <a:pt x="1138047" y="0"/>
                </a:lnTo>
                <a:lnTo>
                  <a:pt x="1113028" y="0"/>
                </a:lnTo>
                <a:lnTo>
                  <a:pt x="967740" y="167259"/>
                </a:lnTo>
                <a:lnTo>
                  <a:pt x="1007745" y="167259"/>
                </a:lnTo>
                <a:lnTo>
                  <a:pt x="1046607" y="121666"/>
                </a:lnTo>
                <a:lnTo>
                  <a:pt x="1154176" y="121666"/>
                </a:lnTo>
                <a:lnTo>
                  <a:pt x="1173988" y="167259"/>
                </a:lnTo>
                <a:lnTo>
                  <a:pt x="1214501" y="167259"/>
                </a:lnTo>
                <a:close/>
              </a:path>
              <a:path w="2019300" h="167639">
                <a:moveTo>
                  <a:pt x="1429385" y="0"/>
                </a:moveTo>
                <a:lnTo>
                  <a:pt x="1225042" y="0"/>
                </a:lnTo>
                <a:lnTo>
                  <a:pt x="1219200" y="28829"/>
                </a:lnTo>
                <a:lnTo>
                  <a:pt x="1304671" y="28829"/>
                </a:lnTo>
                <a:lnTo>
                  <a:pt x="1276350" y="167259"/>
                </a:lnTo>
                <a:lnTo>
                  <a:pt x="1312037" y="167259"/>
                </a:lnTo>
                <a:lnTo>
                  <a:pt x="1340358" y="28829"/>
                </a:lnTo>
                <a:lnTo>
                  <a:pt x="1423543" y="28829"/>
                </a:lnTo>
                <a:lnTo>
                  <a:pt x="1429385" y="0"/>
                </a:lnTo>
                <a:close/>
              </a:path>
              <a:path w="2019300" h="167639">
                <a:moveTo>
                  <a:pt x="1498092" y="0"/>
                </a:moveTo>
                <a:lnTo>
                  <a:pt x="1463040" y="0"/>
                </a:lnTo>
                <a:lnTo>
                  <a:pt x="1429512" y="167259"/>
                </a:lnTo>
                <a:lnTo>
                  <a:pt x="1464437" y="167259"/>
                </a:lnTo>
                <a:lnTo>
                  <a:pt x="1498092" y="0"/>
                </a:lnTo>
                <a:close/>
              </a:path>
              <a:path w="2019300" h="167639">
                <a:moveTo>
                  <a:pt x="1749425" y="29845"/>
                </a:moveTo>
                <a:lnTo>
                  <a:pt x="1720469" y="1016"/>
                </a:lnTo>
                <a:lnTo>
                  <a:pt x="1713611" y="127"/>
                </a:lnTo>
                <a:lnTo>
                  <a:pt x="1713611" y="35941"/>
                </a:lnTo>
                <a:lnTo>
                  <a:pt x="1694180" y="131191"/>
                </a:lnTo>
                <a:lnTo>
                  <a:pt x="1690751" y="138430"/>
                </a:lnTo>
                <a:lnTo>
                  <a:pt x="1551051" y="138430"/>
                </a:lnTo>
                <a:lnTo>
                  <a:pt x="1550670" y="131191"/>
                </a:lnTo>
                <a:lnTo>
                  <a:pt x="1570228" y="35941"/>
                </a:lnTo>
                <a:lnTo>
                  <a:pt x="1573530" y="28829"/>
                </a:lnTo>
                <a:lnTo>
                  <a:pt x="1713230" y="28829"/>
                </a:lnTo>
                <a:lnTo>
                  <a:pt x="1713611" y="35941"/>
                </a:lnTo>
                <a:lnTo>
                  <a:pt x="1713611" y="127"/>
                </a:lnTo>
                <a:lnTo>
                  <a:pt x="1712468" y="0"/>
                </a:lnTo>
                <a:lnTo>
                  <a:pt x="1585976" y="0"/>
                </a:lnTo>
                <a:lnTo>
                  <a:pt x="1577594" y="1016"/>
                </a:lnTo>
                <a:lnTo>
                  <a:pt x="1542923" y="19685"/>
                </a:lnTo>
                <a:lnTo>
                  <a:pt x="1514983" y="131699"/>
                </a:lnTo>
                <a:lnTo>
                  <a:pt x="1514856" y="137287"/>
                </a:lnTo>
                <a:lnTo>
                  <a:pt x="1516761" y="147447"/>
                </a:lnTo>
                <a:lnTo>
                  <a:pt x="1551813" y="167132"/>
                </a:lnTo>
                <a:lnTo>
                  <a:pt x="1678305" y="167132"/>
                </a:lnTo>
                <a:lnTo>
                  <a:pt x="1717294" y="152019"/>
                </a:lnTo>
                <a:lnTo>
                  <a:pt x="1720977" y="138430"/>
                </a:lnTo>
                <a:lnTo>
                  <a:pt x="1749298" y="35433"/>
                </a:lnTo>
                <a:lnTo>
                  <a:pt x="1749425" y="29845"/>
                </a:lnTo>
                <a:close/>
              </a:path>
              <a:path w="2019300" h="167639">
                <a:moveTo>
                  <a:pt x="2018792" y="0"/>
                </a:moveTo>
                <a:lnTo>
                  <a:pt x="1987042" y="0"/>
                </a:lnTo>
                <a:lnTo>
                  <a:pt x="1962785" y="118237"/>
                </a:lnTo>
                <a:lnTo>
                  <a:pt x="1827530" y="0"/>
                </a:lnTo>
                <a:lnTo>
                  <a:pt x="1797558" y="0"/>
                </a:lnTo>
                <a:lnTo>
                  <a:pt x="1763268" y="167259"/>
                </a:lnTo>
                <a:lnTo>
                  <a:pt x="1795018" y="167259"/>
                </a:lnTo>
                <a:lnTo>
                  <a:pt x="1820545" y="43180"/>
                </a:lnTo>
                <a:lnTo>
                  <a:pt x="1966214" y="167259"/>
                </a:lnTo>
                <a:lnTo>
                  <a:pt x="1984502" y="167259"/>
                </a:lnTo>
                <a:lnTo>
                  <a:pt x="2018792" y="0"/>
                </a:lnTo>
                <a:close/>
              </a:path>
            </a:pathLst>
          </a:custGeom>
          <a:solidFill>
            <a:srgbClr val="27206A"/>
          </a:solidFill>
        </p:spPr>
        <p:txBody>
          <a:bodyPr wrap="square" lIns="0" tIns="0" rIns="0" bIns="0" rtlCol="0"/>
          <a:lstStyle/>
          <a:p>
            <a:endParaRPr/>
          </a:p>
        </p:txBody>
      </p:sp>
      <p:grpSp>
        <p:nvGrpSpPr>
          <p:cNvPr id="12" name="object 12"/>
          <p:cNvGrpSpPr/>
          <p:nvPr/>
        </p:nvGrpSpPr>
        <p:grpSpPr>
          <a:xfrm>
            <a:off x="3318294" y="6058326"/>
            <a:ext cx="1546928" cy="147779"/>
            <a:chOff x="3317747" y="6065520"/>
            <a:chExt cx="1548765" cy="147955"/>
          </a:xfrm>
        </p:grpSpPr>
        <p:pic>
          <p:nvPicPr>
            <p:cNvPr id="13" name="object 13"/>
            <p:cNvPicPr/>
            <p:nvPr/>
          </p:nvPicPr>
          <p:blipFill>
            <a:blip r:embed="rId6" cstate="print"/>
            <a:stretch>
              <a:fillRect/>
            </a:stretch>
          </p:blipFill>
          <p:spPr>
            <a:xfrm>
              <a:off x="3317747" y="6065520"/>
              <a:ext cx="406908" cy="147827"/>
            </a:xfrm>
            <a:prstGeom prst="rect">
              <a:avLst/>
            </a:prstGeom>
          </p:spPr>
        </p:pic>
        <p:pic>
          <p:nvPicPr>
            <p:cNvPr id="14" name="object 14"/>
            <p:cNvPicPr/>
            <p:nvPr/>
          </p:nvPicPr>
          <p:blipFill>
            <a:blip r:embed="rId7" cstate="print"/>
            <a:stretch>
              <a:fillRect/>
            </a:stretch>
          </p:blipFill>
          <p:spPr>
            <a:xfrm>
              <a:off x="3745991" y="6065520"/>
              <a:ext cx="348996" cy="147827"/>
            </a:xfrm>
            <a:prstGeom prst="rect">
              <a:avLst/>
            </a:prstGeom>
          </p:spPr>
        </p:pic>
        <p:pic>
          <p:nvPicPr>
            <p:cNvPr id="15" name="object 15"/>
            <p:cNvPicPr/>
            <p:nvPr/>
          </p:nvPicPr>
          <p:blipFill>
            <a:blip r:embed="rId8" cstate="print"/>
            <a:stretch>
              <a:fillRect/>
            </a:stretch>
          </p:blipFill>
          <p:spPr>
            <a:xfrm>
              <a:off x="4117847" y="6065520"/>
              <a:ext cx="224027" cy="147827"/>
            </a:xfrm>
            <a:prstGeom prst="rect">
              <a:avLst/>
            </a:prstGeom>
          </p:spPr>
        </p:pic>
        <p:pic>
          <p:nvPicPr>
            <p:cNvPr id="16" name="object 16"/>
            <p:cNvPicPr/>
            <p:nvPr/>
          </p:nvPicPr>
          <p:blipFill>
            <a:blip r:embed="rId9" cstate="print"/>
            <a:stretch>
              <a:fillRect/>
            </a:stretch>
          </p:blipFill>
          <p:spPr>
            <a:xfrm>
              <a:off x="4367783" y="6065520"/>
              <a:ext cx="498348" cy="147827"/>
            </a:xfrm>
            <a:prstGeom prst="rect">
              <a:avLst/>
            </a:prstGeom>
          </p:spPr>
        </p:pic>
      </p:grpSp>
      <p:sp>
        <p:nvSpPr>
          <p:cNvPr id="17" name="object 17"/>
          <p:cNvSpPr txBox="1"/>
          <p:nvPr/>
        </p:nvSpPr>
        <p:spPr>
          <a:xfrm>
            <a:off x="4845179" y="9697074"/>
            <a:ext cx="552429" cy="165929"/>
          </a:xfrm>
          <a:prstGeom prst="rect">
            <a:avLst/>
          </a:prstGeom>
        </p:spPr>
        <p:txBody>
          <a:bodyPr vert="horz" wrap="square" lIns="0" tIns="12051" rIns="0" bIns="0" rtlCol="0">
            <a:spAutoFit/>
          </a:bodyPr>
          <a:lstStyle/>
          <a:p>
            <a:pPr marL="12685">
              <a:lnSpc>
                <a:spcPct val="100000"/>
              </a:lnSpc>
              <a:spcBef>
                <a:spcPts val="95"/>
              </a:spcBef>
            </a:pPr>
            <a:r>
              <a:rPr sz="999" b="0" spc="-10" dirty="0">
                <a:solidFill>
                  <a:srgbClr val="5F6066"/>
                </a:solidFill>
                <a:latin typeface="Calibri Light"/>
                <a:cs typeface="Calibri Light"/>
              </a:rPr>
              <a:t>Formation</a:t>
            </a:r>
            <a:endParaRPr sz="999">
              <a:latin typeface="Calibri Light"/>
              <a:cs typeface="Calibri Light"/>
            </a:endParaRPr>
          </a:p>
        </p:txBody>
      </p:sp>
      <p:sp>
        <p:nvSpPr>
          <p:cNvPr id="18" name="object 18"/>
          <p:cNvSpPr txBox="1"/>
          <p:nvPr/>
        </p:nvSpPr>
        <p:spPr>
          <a:xfrm>
            <a:off x="5503021" y="9683374"/>
            <a:ext cx="508666"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Detailing</a:t>
            </a:r>
            <a:endParaRPr sz="1099">
              <a:latin typeface="Calibri Light"/>
              <a:cs typeface="Calibri Light"/>
            </a:endParaRPr>
          </a:p>
        </p:txBody>
      </p:sp>
      <p:grpSp>
        <p:nvGrpSpPr>
          <p:cNvPr id="19" name="object 19"/>
          <p:cNvGrpSpPr/>
          <p:nvPr/>
        </p:nvGrpSpPr>
        <p:grpSpPr>
          <a:xfrm>
            <a:off x="5007928" y="9410192"/>
            <a:ext cx="943759" cy="209936"/>
            <a:chOff x="5009388" y="9421368"/>
            <a:chExt cx="944880" cy="210185"/>
          </a:xfrm>
        </p:grpSpPr>
        <p:sp>
          <p:nvSpPr>
            <p:cNvPr id="20" name="object 20"/>
            <p:cNvSpPr/>
            <p:nvPr/>
          </p:nvSpPr>
          <p:spPr>
            <a:xfrm>
              <a:off x="5009388" y="9421368"/>
              <a:ext cx="301625" cy="210185"/>
            </a:xfrm>
            <a:custGeom>
              <a:avLst/>
              <a:gdLst/>
              <a:ahLst/>
              <a:cxnLst/>
              <a:rect l="l" t="t" r="r" b="b"/>
              <a:pathLst>
                <a:path w="301625" h="210184">
                  <a:moveTo>
                    <a:pt x="150622" y="0"/>
                  </a:moveTo>
                  <a:lnTo>
                    <a:pt x="95758" y="126"/>
                  </a:lnTo>
                  <a:lnTo>
                    <a:pt x="32765" y="6222"/>
                  </a:lnTo>
                  <a:lnTo>
                    <a:pt x="2539" y="53924"/>
                  </a:lnTo>
                  <a:lnTo>
                    <a:pt x="0" y="96951"/>
                  </a:lnTo>
                  <a:lnTo>
                    <a:pt x="0" y="133489"/>
                  </a:lnTo>
                  <a:lnTo>
                    <a:pt x="15875" y="193890"/>
                  </a:lnTo>
                  <a:lnTo>
                    <a:pt x="61087" y="207225"/>
                  </a:lnTo>
                  <a:lnTo>
                    <a:pt x="100584" y="209092"/>
                  </a:lnTo>
                  <a:lnTo>
                    <a:pt x="135509" y="209778"/>
                  </a:lnTo>
                  <a:lnTo>
                    <a:pt x="205866" y="209778"/>
                  </a:lnTo>
                  <a:lnTo>
                    <a:pt x="268859" y="203606"/>
                  </a:lnTo>
                  <a:lnTo>
                    <a:pt x="299085" y="155943"/>
                  </a:lnTo>
                  <a:lnTo>
                    <a:pt x="301625" y="112902"/>
                  </a:lnTo>
                  <a:lnTo>
                    <a:pt x="301625" y="76377"/>
                  </a:lnTo>
                  <a:lnTo>
                    <a:pt x="285750" y="15989"/>
                  </a:lnTo>
                  <a:lnTo>
                    <a:pt x="240537" y="2666"/>
                  </a:lnTo>
                  <a:lnTo>
                    <a:pt x="201040" y="761"/>
                  </a:lnTo>
                  <a:lnTo>
                    <a:pt x="150622" y="0"/>
                  </a:lnTo>
                  <a:close/>
                </a:path>
              </a:pathLst>
            </a:custGeom>
            <a:solidFill>
              <a:srgbClr val="EB2E2C"/>
            </a:solidFill>
          </p:spPr>
          <p:txBody>
            <a:bodyPr wrap="square" lIns="0" tIns="0" rIns="0" bIns="0" rtlCol="0"/>
            <a:lstStyle/>
            <a:p>
              <a:endParaRPr/>
            </a:p>
          </p:txBody>
        </p:sp>
        <p:sp>
          <p:nvSpPr>
            <p:cNvPr id="21" name="object 21"/>
            <p:cNvSpPr/>
            <p:nvPr/>
          </p:nvSpPr>
          <p:spPr>
            <a:xfrm>
              <a:off x="5129784" y="9480804"/>
              <a:ext cx="77470" cy="91440"/>
            </a:xfrm>
            <a:custGeom>
              <a:avLst/>
              <a:gdLst/>
              <a:ahLst/>
              <a:cxnLst/>
              <a:rect l="l" t="t" r="r" b="b"/>
              <a:pathLst>
                <a:path w="77470" h="91440">
                  <a:moveTo>
                    <a:pt x="0" y="0"/>
                  </a:moveTo>
                  <a:lnTo>
                    <a:pt x="0" y="91414"/>
                  </a:lnTo>
                  <a:lnTo>
                    <a:pt x="77215" y="45707"/>
                  </a:lnTo>
                  <a:lnTo>
                    <a:pt x="0" y="0"/>
                  </a:lnTo>
                  <a:close/>
                </a:path>
              </a:pathLst>
            </a:custGeom>
            <a:solidFill>
              <a:srgbClr val="FFFFFF"/>
            </a:solidFill>
          </p:spPr>
          <p:txBody>
            <a:bodyPr wrap="square" lIns="0" tIns="0" rIns="0" bIns="0" rtlCol="0"/>
            <a:lstStyle/>
            <a:p>
              <a:endParaRPr/>
            </a:p>
          </p:txBody>
        </p:sp>
        <p:pic>
          <p:nvPicPr>
            <p:cNvPr id="22" name="object 22"/>
            <p:cNvPicPr/>
            <p:nvPr/>
          </p:nvPicPr>
          <p:blipFill>
            <a:blip r:embed="rId10" cstate="print"/>
            <a:stretch>
              <a:fillRect/>
            </a:stretch>
          </p:blipFill>
          <p:spPr>
            <a:xfrm>
              <a:off x="5340096" y="9435084"/>
              <a:ext cx="172212" cy="184403"/>
            </a:xfrm>
            <a:prstGeom prst="rect">
              <a:avLst/>
            </a:prstGeom>
          </p:spPr>
        </p:pic>
        <p:pic>
          <p:nvPicPr>
            <p:cNvPr id="23" name="object 23"/>
            <p:cNvPicPr/>
            <p:nvPr/>
          </p:nvPicPr>
          <p:blipFill>
            <a:blip r:embed="rId11" cstate="print"/>
            <a:stretch>
              <a:fillRect/>
            </a:stretch>
          </p:blipFill>
          <p:spPr>
            <a:xfrm>
              <a:off x="5527548" y="9483852"/>
              <a:ext cx="80772" cy="135636"/>
            </a:xfrm>
            <a:prstGeom prst="rect">
              <a:avLst/>
            </a:prstGeom>
          </p:spPr>
        </p:pic>
        <p:pic>
          <p:nvPicPr>
            <p:cNvPr id="24" name="object 24"/>
            <p:cNvPicPr/>
            <p:nvPr/>
          </p:nvPicPr>
          <p:blipFill>
            <a:blip r:embed="rId12" cstate="print"/>
            <a:stretch>
              <a:fillRect/>
            </a:stretch>
          </p:blipFill>
          <p:spPr>
            <a:xfrm>
              <a:off x="5679948" y="9483852"/>
              <a:ext cx="80772" cy="135636"/>
            </a:xfrm>
            <a:prstGeom prst="rect">
              <a:avLst/>
            </a:prstGeom>
          </p:spPr>
        </p:pic>
        <p:sp>
          <p:nvSpPr>
            <p:cNvPr id="25" name="object 25"/>
            <p:cNvSpPr/>
            <p:nvPr/>
          </p:nvSpPr>
          <p:spPr>
            <a:xfrm>
              <a:off x="5644896" y="9459468"/>
              <a:ext cx="0" cy="156845"/>
            </a:xfrm>
            <a:custGeom>
              <a:avLst/>
              <a:gdLst/>
              <a:ahLst/>
              <a:cxnLst/>
              <a:rect l="l" t="t" r="r" b="b"/>
              <a:pathLst>
                <a:path h="156845">
                  <a:moveTo>
                    <a:pt x="0" y="0"/>
                  </a:moveTo>
                  <a:lnTo>
                    <a:pt x="0" y="156527"/>
                  </a:lnTo>
                </a:path>
              </a:pathLst>
            </a:custGeom>
            <a:ln w="39635">
              <a:solidFill>
                <a:srgbClr val="1F1F22"/>
              </a:solidFill>
            </a:ln>
          </p:spPr>
          <p:txBody>
            <a:bodyPr wrap="square" lIns="0" tIns="0" rIns="0" bIns="0" rtlCol="0"/>
            <a:lstStyle/>
            <a:p>
              <a:endParaRPr/>
            </a:p>
          </p:txBody>
        </p:sp>
        <p:sp>
          <p:nvSpPr>
            <p:cNvPr id="26" name="object 26"/>
            <p:cNvSpPr/>
            <p:nvPr/>
          </p:nvSpPr>
          <p:spPr>
            <a:xfrm>
              <a:off x="5606034" y="9451086"/>
              <a:ext cx="86360" cy="0"/>
            </a:xfrm>
            <a:custGeom>
              <a:avLst/>
              <a:gdLst/>
              <a:ahLst/>
              <a:cxnLst/>
              <a:rect l="l" t="t" r="r" b="b"/>
              <a:pathLst>
                <a:path w="86360">
                  <a:moveTo>
                    <a:pt x="0" y="0"/>
                  </a:moveTo>
                  <a:lnTo>
                    <a:pt x="86360" y="0"/>
                  </a:lnTo>
                </a:path>
              </a:pathLst>
            </a:custGeom>
            <a:ln w="32588">
              <a:solidFill>
                <a:srgbClr val="1F1F22"/>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5875020" y="9482328"/>
              <a:ext cx="79248" cy="135636"/>
            </a:xfrm>
            <a:prstGeom prst="rect">
              <a:avLst/>
            </a:prstGeom>
          </p:spPr>
        </p:pic>
        <p:pic>
          <p:nvPicPr>
            <p:cNvPr id="28" name="object 28"/>
            <p:cNvPicPr/>
            <p:nvPr/>
          </p:nvPicPr>
          <p:blipFill>
            <a:blip r:embed="rId14" cstate="print"/>
            <a:stretch>
              <a:fillRect/>
            </a:stretch>
          </p:blipFill>
          <p:spPr>
            <a:xfrm>
              <a:off x="5779008" y="9428988"/>
              <a:ext cx="83820" cy="190500"/>
            </a:xfrm>
            <a:prstGeom prst="rect">
              <a:avLst/>
            </a:prstGeom>
          </p:spPr>
        </p:pic>
      </p:grpSp>
      <p:sp>
        <p:nvSpPr>
          <p:cNvPr id="29" name="object 29"/>
          <p:cNvSpPr txBox="1"/>
          <p:nvPr/>
        </p:nvSpPr>
        <p:spPr>
          <a:xfrm>
            <a:off x="146451" y="9693725"/>
            <a:ext cx="1216485" cy="165929"/>
          </a:xfrm>
          <a:prstGeom prst="rect">
            <a:avLst/>
          </a:prstGeom>
        </p:spPr>
        <p:txBody>
          <a:bodyPr vert="horz" wrap="square" lIns="0" tIns="12051" rIns="0" bIns="0" rtlCol="0">
            <a:spAutoFit/>
          </a:bodyPr>
          <a:lstStyle/>
          <a:p>
            <a:pPr marL="12685">
              <a:lnSpc>
                <a:spcPct val="100000"/>
              </a:lnSpc>
              <a:spcBef>
                <a:spcPts val="95"/>
              </a:spcBef>
            </a:pPr>
            <a:r>
              <a:rPr sz="999" b="0" spc="-10" dirty="0">
                <a:solidFill>
                  <a:srgbClr val="5F6066"/>
                </a:solidFill>
                <a:latin typeface="Calibri Light"/>
                <a:cs typeface="Calibri Light"/>
              </a:rPr>
              <a:t>@SPFormationDetailing</a:t>
            </a:r>
            <a:endParaRPr sz="999">
              <a:latin typeface="Calibri Light"/>
              <a:cs typeface="Calibri Light"/>
            </a:endParaRPr>
          </a:p>
        </p:txBody>
      </p:sp>
      <p:pic>
        <p:nvPicPr>
          <p:cNvPr id="30" name="object 30"/>
          <p:cNvPicPr/>
          <p:nvPr/>
        </p:nvPicPr>
        <p:blipFill>
          <a:blip r:embed="rId15" cstate="print"/>
          <a:stretch>
            <a:fillRect/>
          </a:stretch>
        </p:blipFill>
        <p:spPr>
          <a:xfrm>
            <a:off x="430694" y="9366048"/>
            <a:ext cx="828073" cy="312049"/>
          </a:xfrm>
          <a:prstGeom prst="rect">
            <a:avLst/>
          </a:prstGeom>
        </p:spPr>
      </p:pic>
      <p:sp>
        <p:nvSpPr>
          <p:cNvPr id="31" name="object 31"/>
          <p:cNvSpPr txBox="1"/>
          <p:nvPr/>
        </p:nvSpPr>
        <p:spPr>
          <a:xfrm>
            <a:off x="3173433" y="9666631"/>
            <a:ext cx="1313525"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a:t>
            </a:r>
            <a:r>
              <a:rPr sz="999" b="0" spc="-10" dirty="0">
                <a:solidFill>
                  <a:srgbClr val="5F6066"/>
                </a:solidFill>
                <a:latin typeface="Calibri Light"/>
                <a:cs typeface="Calibri Light"/>
              </a:rPr>
              <a:t>sp_formation_detailing</a:t>
            </a:r>
            <a:endParaRPr sz="999">
              <a:latin typeface="Calibri Light"/>
              <a:cs typeface="Calibri Light"/>
            </a:endParaRPr>
          </a:p>
        </p:txBody>
      </p:sp>
      <p:grpSp>
        <p:nvGrpSpPr>
          <p:cNvPr id="32" name="object 32"/>
          <p:cNvGrpSpPr/>
          <p:nvPr/>
        </p:nvGrpSpPr>
        <p:grpSpPr>
          <a:xfrm>
            <a:off x="3339605" y="9384314"/>
            <a:ext cx="1055387" cy="242282"/>
            <a:chOff x="3339084" y="9395459"/>
            <a:chExt cx="1056640" cy="242570"/>
          </a:xfrm>
        </p:grpSpPr>
        <p:pic>
          <p:nvPicPr>
            <p:cNvPr id="33" name="object 33"/>
            <p:cNvPicPr/>
            <p:nvPr/>
          </p:nvPicPr>
          <p:blipFill>
            <a:blip r:embed="rId16" cstate="print"/>
            <a:stretch>
              <a:fillRect/>
            </a:stretch>
          </p:blipFill>
          <p:spPr>
            <a:xfrm>
              <a:off x="3616452" y="9415271"/>
              <a:ext cx="778763" cy="217931"/>
            </a:xfrm>
            <a:prstGeom prst="rect">
              <a:avLst/>
            </a:prstGeom>
          </p:spPr>
        </p:pic>
        <p:pic>
          <p:nvPicPr>
            <p:cNvPr id="34" name="object 34"/>
            <p:cNvPicPr/>
            <p:nvPr/>
          </p:nvPicPr>
          <p:blipFill>
            <a:blip r:embed="rId17" cstate="print"/>
            <a:stretch>
              <a:fillRect/>
            </a:stretch>
          </p:blipFill>
          <p:spPr>
            <a:xfrm>
              <a:off x="3339084" y="9395459"/>
              <a:ext cx="240791" cy="242315"/>
            </a:xfrm>
            <a:prstGeom prst="rect">
              <a:avLst/>
            </a:prstGeom>
          </p:spPr>
        </p:pic>
      </p:grpSp>
      <p:pic>
        <p:nvPicPr>
          <p:cNvPr id="35" name="object 35"/>
          <p:cNvPicPr/>
          <p:nvPr/>
        </p:nvPicPr>
        <p:blipFill>
          <a:blip r:embed="rId18" cstate="print"/>
          <a:stretch>
            <a:fillRect/>
          </a:stretch>
        </p:blipFill>
        <p:spPr>
          <a:xfrm>
            <a:off x="1937666" y="9359960"/>
            <a:ext cx="745873" cy="315094"/>
          </a:xfrm>
          <a:prstGeom prst="rect">
            <a:avLst/>
          </a:prstGeom>
        </p:spPr>
      </p:pic>
      <p:sp>
        <p:nvSpPr>
          <p:cNvPr id="36" name="object 36"/>
          <p:cNvSpPr txBox="1"/>
          <p:nvPr/>
        </p:nvSpPr>
        <p:spPr>
          <a:xfrm>
            <a:off x="1640078" y="9687028"/>
            <a:ext cx="1123885"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a:t>
            </a:r>
            <a:r>
              <a:rPr sz="1049" b="0" spc="-10" dirty="0">
                <a:solidFill>
                  <a:srgbClr val="5F6066"/>
                </a:solidFill>
                <a:latin typeface="Calibri Light"/>
                <a:cs typeface="Calibri Light"/>
              </a:rPr>
              <a:t>formationdetailing</a:t>
            </a:r>
            <a:endParaRPr sz="1049">
              <a:latin typeface="Calibri Light"/>
              <a:cs typeface="Calibri Light"/>
            </a:endParaRPr>
          </a:p>
        </p:txBody>
      </p:sp>
      <p:pic>
        <p:nvPicPr>
          <p:cNvPr id="37" name="object 37"/>
          <p:cNvPicPr/>
          <p:nvPr/>
        </p:nvPicPr>
        <p:blipFill>
          <a:blip r:embed="rId19" cstate="print"/>
          <a:stretch>
            <a:fillRect/>
          </a:stretch>
        </p:blipFill>
        <p:spPr>
          <a:xfrm>
            <a:off x="6412911" y="9437592"/>
            <a:ext cx="863083" cy="170485"/>
          </a:xfrm>
          <a:prstGeom prst="rect">
            <a:avLst/>
          </a:prstGeom>
        </p:spPr>
      </p:pic>
      <p:sp>
        <p:nvSpPr>
          <p:cNvPr id="38" name="object 38"/>
          <p:cNvSpPr txBox="1"/>
          <p:nvPr/>
        </p:nvSpPr>
        <p:spPr>
          <a:xfrm>
            <a:off x="6385004" y="9674242"/>
            <a:ext cx="782660" cy="181958"/>
          </a:xfrm>
          <a:prstGeom prst="rect">
            <a:avLst/>
          </a:prstGeom>
        </p:spPr>
        <p:txBody>
          <a:bodyPr vert="horz" wrap="square" lIns="0" tIns="12685" rIns="0" bIns="0" rtlCol="0">
            <a:spAutoFit/>
          </a:bodyPr>
          <a:lstStyle/>
          <a:p>
            <a:pPr marL="12685">
              <a:lnSpc>
                <a:spcPct val="100000"/>
              </a:lnSpc>
              <a:spcBef>
                <a:spcPts val="100"/>
              </a:spcBef>
            </a:pPr>
            <a:r>
              <a:rPr sz="1099" b="0" spc="-10" dirty="0">
                <a:solidFill>
                  <a:srgbClr val="5F6066"/>
                </a:solidFill>
                <a:latin typeface="Calibri Light"/>
                <a:cs typeface="Calibri Light"/>
              </a:rPr>
              <a:t>@</a:t>
            </a:r>
            <a:r>
              <a:rPr sz="999" b="0" spc="-10" dirty="0">
                <a:solidFill>
                  <a:srgbClr val="5F6066"/>
                </a:solidFill>
                <a:latin typeface="Calibri Light"/>
                <a:cs typeface="Calibri Light"/>
              </a:rPr>
              <a:t>FD_Detailing</a:t>
            </a:r>
            <a:endParaRPr sz="999">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8E437-6A8D-82AC-DA54-0EEC962133F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58FCB5A3-1A65-EE92-5C71-DFC2C41216F2}"/>
              </a:ext>
            </a:extLst>
          </p:cNvPr>
          <p:cNvSpPr/>
          <p:nvPr/>
        </p:nvSpPr>
        <p:spPr>
          <a:xfrm>
            <a:off x="0" y="10147300"/>
            <a:ext cx="7556500"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66B35490-66DD-2FB2-359F-E2CF43E26DC6}"/>
              </a:ext>
            </a:extLst>
          </p:cNvPr>
          <p:cNvPicPr>
            <a:picLocks noChangeAspect="1"/>
          </p:cNvPicPr>
          <p:nvPr/>
        </p:nvPicPr>
        <p:blipFill>
          <a:blip r:embed="rId2"/>
          <a:srcRect/>
          <a:stretch/>
        </p:blipFill>
        <p:spPr>
          <a:xfrm>
            <a:off x="-5566" y="0"/>
            <a:ext cx="7560000" cy="2357093"/>
          </a:xfrm>
          <a:prstGeom prst="rect">
            <a:avLst/>
          </a:prstGeom>
        </p:spPr>
      </p:pic>
      <p:sp>
        <p:nvSpPr>
          <p:cNvPr id="46" name="object 46">
            <a:extLst>
              <a:ext uri="{FF2B5EF4-FFF2-40B4-BE49-F238E27FC236}">
                <a16:creationId xmlns:a16="http://schemas.microsoft.com/office/drawing/2014/main" id="{011C0805-3278-46A3-9F69-9EF56DE92E1E}"/>
              </a:ext>
            </a:extLst>
          </p:cNvPr>
          <p:cNvSpPr txBox="1"/>
          <p:nvPr/>
        </p:nvSpPr>
        <p:spPr>
          <a:xfrm>
            <a:off x="2363218" y="2994134"/>
            <a:ext cx="5099424" cy="1906356"/>
          </a:xfrm>
          <a:prstGeom prst="rect">
            <a:avLst/>
          </a:prstGeom>
        </p:spPr>
        <p:txBody>
          <a:bodyPr vert="horz" wrap="square" lIns="0" tIns="12700" rIns="0" bIns="0" rtlCol="0">
            <a:spAutoFit/>
          </a:bodyPr>
          <a:lstStyle/>
          <a:p>
            <a:r>
              <a:rPr lang="fr-FR" sz="1100" b="1" dirty="0"/>
              <a:t>Public :</a:t>
            </a:r>
            <a:r>
              <a:rPr lang="fr-FR" sz="1100" dirty="0"/>
              <a:t> Professionnels du detailing, de la carrosserie rapide, carrossiers, préparateurs esthétiques automobile et entrepreneurs souhaitant développer une prestation rentable de réparation de jantes aluminium en smart </a:t>
            </a:r>
            <a:r>
              <a:rPr lang="fr-FR" sz="1100" dirty="0" err="1"/>
              <a:t>repair</a:t>
            </a:r>
            <a:r>
              <a:rPr lang="fr-FR" sz="1100" dirty="0"/>
              <a:t> avec technologies UV.</a:t>
            </a:r>
          </a:p>
          <a:p>
            <a:r>
              <a:rPr lang="fr-FR" sz="1100" b="1" dirty="0"/>
              <a:t>Durée :</a:t>
            </a:r>
            <a:r>
              <a:rPr lang="fr-FR" sz="1100" dirty="0"/>
              <a:t> 2 jours – 14 heures</a:t>
            </a:r>
          </a:p>
          <a:p>
            <a:r>
              <a:rPr lang="fr-FR" sz="1100" b="1" dirty="0"/>
              <a:t>Tarif :</a:t>
            </a:r>
            <a:r>
              <a:rPr lang="fr-FR" sz="1100" dirty="0"/>
              <a:t> Sur demande (exonéré de TVA – art. 261.4.4 a du CGI)</a:t>
            </a:r>
          </a:p>
          <a:p>
            <a:r>
              <a:rPr lang="fr-FR" sz="1100" b="1" dirty="0"/>
              <a:t>Financements possibles :</a:t>
            </a:r>
            <a:r>
              <a:rPr lang="fr-FR" sz="1100" dirty="0"/>
              <a:t> OPCO – FAF – France Travail – Autofinancement</a:t>
            </a:r>
          </a:p>
          <a:p>
            <a:r>
              <a:rPr lang="fr-FR" sz="1100" b="1" dirty="0"/>
              <a:t>Lieu de la formation :</a:t>
            </a:r>
            <a:r>
              <a:rPr lang="fr-FR" sz="1100" dirty="0"/>
              <a:t> Centre de formation professionnel en Région Parisienne (Trappes – 78), à Lyon, Marseille, Lille, Strasbourg, Arras, Valenciennes et Poitiers. Sessions possibles en intra-entreprise directement au sein de votre atelier partout en France.</a:t>
            </a:r>
          </a:p>
          <a:p>
            <a:r>
              <a:rPr lang="fr-FR" sz="1100" b="1" dirty="0"/>
              <a:t>Groupe :</a:t>
            </a:r>
            <a:r>
              <a:rPr lang="fr-FR" sz="1100" dirty="0"/>
              <a:t> 5 à 7 stagiaires par formateur</a:t>
            </a:r>
          </a:p>
          <a:p>
            <a:pPr>
              <a:lnSpc>
                <a:spcPts val="1700"/>
              </a:lnSpc>
            </a:pPr>
            <a:endParaRPr lang="fr-FR" sz="1100" dirty="0">
              <a:solidFill>
                <a:srgbClr val="303030"/>
              </a:solidFill>
              <a:latin typeface="Aeonik" panose="02010503030300000000" pitchFamily="2" charset="0"/>
              <a:ea typeface="Calibri" panose="020F0502020204030204" pitchFamily="34" charset="0"/>
            </a:endParaRPr>
          </a:p>
        </p:txBody>
      </p:sp>
      <p:sp>
        <p:nvSpPr>
          <p:cNvPr id="7" name="object 85">
            <a:extLst>
              <a:ext uri="{FF2B5EF4-FFF2-40B4-BE49-F238E27FC236}">
                <a16:creationId xmlns:a16="http://schemas.microsoft.com/office/drawing/2014/main" id="{4E3C9C1A-9D1F-8049-3D84-3ACDF58E62A2}"/>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89CD919-0494-DA05-530C-27DF0FE1485C}"/>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F8E1328C-A50E-0911-5EF8-81985130D058}"/>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3ECD1112-A6A2-8526-8AD7-0EE2908C5154}"/>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2" name="Espace réservé du numéro de diapositive 1">
            <a:extLst>
              <a:ext uri="{FF2B5EF4-FFF2-40B4-BE49-F238E27FC236}">
                <a16:creationId xmlns:a16="http://schemas.microsoft.com/office/drawing/2014/main" id="{AE94559D-99DE-375B-247E-FACEC29911F2}"/>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2</a:t>
            </a:fld>
            <a:r>
              <a:rPr lang="fr-FR" spc="-80" dirty="0"/>
              <a:t> </a:t>
            </a:r>
            <a:r>
              <a:rPr lang="fr-FR" dirty="0"/>
              <a:t>/</a:t>
            </a:r>
          </a:p>
        </p:txBody>
      </p:sp>
      <p:sp>
        <p:nvSpPr>
          <p:cNvPr id="3" name="ZoneTexte 2">
            <a:extLst>
              <a:ext uri="{FF2B5EF4-FFF2-40B4-BE49-F238E27FC236}">
                <a16:creationId xmlns:a16="http://schemas.microsoft.com/office/drawing/2014/main" id="{7C4DDA9E-9919-B2E3-785A-4A4FC62903F3}"/>
              </a:ext>
            </a:extLst>
          </p:cNvPr>
          <p:cNvSpPr txBox="1"/>
          <p:nvPr/>
        </p:nvSpPr>
        <p:spPr>
          <a:xfrm>
            <a:off x="169224" y="3549000"/>
            <a:ext cx="1799464" cy="369332"/>
          </a:xfrm>
          <a:prstGeom prst="rect">
            <a:avLst/>
          </a:prstGeom>
          <a:noFill/>
        </p:spPr>
        <p:txBody>
          <a:bodyPr wrap="square" rtlCol="0">
            <a:spAutoFit/>
          </a:bodyPr>
          <a:lstStyle/>
          <a:p>
            <a:r>
              <a:rPr lang="fr-FR" i="1" dirty="0">
                <a:solidFill>
                  <a:srgbClr val="303030"/>
                </a:solidFill>
                <a:latin typeface="Jupiter Mission" pitchFamily="2" charset="0"/>
              </a:rPr>
              <a:t>EN BREF</a:t>
            </a:r>
          </a:p>
        </p:txBody>
      </p:sp>
      <p:sp>
        <p:nvSpPr>
          <p:cNvPr id="4" name="Rectangle 3">
            <a:extLst>
              <a:ext uri="{FF2B5EF4-FFF2-40B4-BE49-F238E27FC236}">
                <a16:creationId xmlns:a16="http://schemas.microsoft.com/office/drawing/2014/main" id="{3F69217D-3A70-54A7-BA9C-69219BFDB18A}"/>
              </a:ext>
            </a:extLst>
          </p:cNvPr>
          <p:cNvSpPr/>
          <p:nvPr/>
        </p:nvSpPr>
        <p:spPr>
          <a:xfrm>
            <a:off x="5566" y="4974014"/>
            <a:ext cx="7556500" cy="1232609"/>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bject 46">
            <a:extLst>
              <a:ext uri="{FF2B5EF4-FFF2-40B4-BE49-F238E27FC236}">
                <a16:creationId xmlns:a16="http://schemas.microsoft.com/office/drawing/2014/main" id="{33A4F0C4-1279-0BE3-A065-3DF164FB728A}"/>
              </a:ext>
            </a:extLst>
          </p:cNvPr>
          <p:cNvSpPr txBox="1"/>
          <p:nvPr/>
        </p:nvSpPr>
        <p:spPr>
          <a:xfrm>
            <a:off x="2347565" y="5012243"/>
            <a:ext cx="4975517" cy="1156150"/>
          </a:xfrm>
          <a:prstGeom prst="rect">
            <a:avLst/>
          </a:prstGeom>
        </p:spPr>
        <p:txBody>
          <a:bodyPr vert="horz" wrap="square" lIns="0" tIns="12700" rIns="0" bIns="0" rtlCol="0">
            <a:spAutoFit/>
          </a:bodyPr>
          <a:lstStyle/>
          <a:p>
            <a:pPr>
              <a:lnSpc>
                <a:spcPts val="1500"/>
              </a:lnSpc>
              <a:buNone/>
            </a:pPr>
            <a:r>
              <a:rPr lang="fr-FR" sz="1100" dirty="0">
                <a:solidFill>
                  <a:schemeClr val="bg1"/>
                </a:solidFill>
              </a:rPr>
              <a:t>Maîtriser l’ensemble du processus de réparation de jantes aluminium peintes en smart </a:t>
            </a:r>
            <a:r>
              <a:rPr lang="fr-FR" sz="1100" dirty="0" err="1">
                <a:solidFill>
                  <a:schemeClr val="bg1"/>
                </a:solidFill>
              </a:rPr>
              <a:t>repair</a:t>
            </a:r>
            <a:r>
              <a:rPr lang="fr-FR" sz="1100" dirty="0">
                <a:solidFill>
                  <a:schemeClr val="bg1"/>
                </a:solidFill>
              </a:rPr>
              <a:t> et technologies UV, depuis le diagnostic et la préparation du support jusqu’aux finitions au vernis UV, en intégrant les bonnes pratiques professionnelles, les contraintes techniques spécifiques aux jantes alu, les paramètres de polymérisation UV et l’optimisation de la rentabilité atelier face aux méthodes traditionnelles de rénovation complète.</a:t>
            </a:r>
            <a:endParaRPr lang="fr-FR" sz="1100" dirty="0">
              <a:solidFill>
                <a:schemeClr val="bg1"/>
              </a:solidFill>
              <a:latin typeface="Aeonik" panose="02010503030300000000" pitchFamily="2" charset="0"/>
            </a:endParaRPr>
          </a:p>
        </p:txBody>
      </p:sp>
      <p:sp>
        <p:nvSpPr>
          <p:cNvPr id="6" name="ZoneTexte 5">
            <a:extLst>
              <a:ext uri="{FF2B5EF4-FFF2-40B4-BE49-F238E27FC236}">
                <a16:creationId xmlns:a16="http://schemas.microsoft.com/office/drawing/2014/main" id="{2EE0CEDE-8E81-E247-C80F-82278ECE5A07}"/>
              </a:ext>
            </a:extLst>
          </p:cNvPr>
          <p:cNvSpPr txBox="1"/>
          <p:nvPr/>
        </p:nvSpPr>
        <p:spPr>
          <a:xfrm>
            <a:off x="174790" y="5220035"/>
            <a:ext cx="1799464" cy="646331"/>
          </a:xfrm>
          <a:prstGeom prst="rect">
            <a:avLst/>
          </a:prstGeom>
          <a:noFill/>
        </p:spPr>
        <p:txBody>
          <a:bodyPr wrap="square" rtlCol="0">
            <a:spAutoFit/>
          </a:bodyPr>
          <a:lstStyle/>
          <a:p>
            <a:r>
              <a:rPr lang="fr-FR" i="1" dirty="0">
                <a:solidFill>
                  <a:schemeClr val="bg1"/>
                </a:solidFill>
                <a:latin typeface="Jupiter Mission" pitchFamily="2" charset="0"/>
              </a:rPr>
              <a:t>OBJECTIF GLOBAL</a:t>
            </a:r>
          </a:p>
        </p:txBody>
      </p:sp>
      <p:sp>
        <p:nvSpPr>
          <p:cNvPr id="8" name="ZoneTexte 7">
            <a:extLst>
              <a:ext uri="{FF2B5EF4-FFF2-40B4-BE49-F238E27FC236}">
                <a16:creationId xmlns:a16="http://schemas.microsoft.com/office/drawing/2014/main" id="{0670175B-1029-4811-1D7F-F6AD652866F3}"/>
              </a:ext>
            </a:extLst>
          </p:cNvPr>
          <p:cNvSpPr txBox="1"/>
          <p:nvPr/>
        </p:nvSpPr>
        <p:spPr>
          <a:xfrm>
            <a:off x="169224" y="6642100"/>
            <a:ext cx="1846739" cy="923330"/>
          </a:xfrm>
          <a:prstGeom prst="rect">
            <a:avLst/>
          </a:prstGeom>
          <a:noFill/>
        </p:spPr>
        <p:txBody>
          <a:bodyPr wrap="square" rtlCol="0">
            <a:spAutoFit/>
          </a:bodyPr>
          <a:lstStyle/>
          <a:p>
            <a:r>
              <a:rPr lang="fr-FR" i="1" dirty="0">
                <a:solidFill>
                  <a:srgbClr val="303030"/>
                </a:solidFill>
                <a:latin typeface="Jupiter Mission" pitchFamily="2" charset="0"/>
              </a:rPr>
              <a:t>LES GRANDS AXES</a:t>
            </a:r>
          </a:p>
        </p:txBody>
      </p:sp>
      <p:sp>
        <p:nvSpPr>
          <p:cNvPr id="15" name="object 46">
            <a:extLst>
              <a:ext uri="{FF2B5EF4-FFF2-40B4-BE49-F238E27FC236}">
                <a16:creationId xmlns:a16="http://schemas.microsoft.com/office/drawing/2014/main" id="{BDC88524-877F-D98B-67FC-AE7E77FD55ED}"/>
              </a:ext>
            </a:extLst>
          </p:cNvPr>
          <p:cNvSpPr txBox="1"/>
          <p:nvPr/>
        </p:nvSpPr>
        <p:spPr>
          <a:xfrm>
            <a:off x="2340993" y="6206622"/>
            <a:ext cx="5099424" cy="1921039"/>
          </a:xfrm>
          <a:prstGeom prst="rect">
            <a:avLst/>
          </a:prstGeom>
        </p:spPr>
        <p:txBody>
          <a:bodyPr vert="horz" wrap="square" lIns="0" tIns="12700" rIns="0" bIns="0" rtlCol="0">
            <a:spAutoFit/>
          </a:bodyPr>
          <a:lstStyle/>
          <a:p>
            <a:pPr marL="171450" indent="-171450">
              <a:buFont typeface="Arial" panose="020B0604020202020204" pitchFamily="34" charset="0"/>
              <a:buChar char="•"/>
            </a:pPr>
            <a:r>
              <a:rPr lang="fr-FR" sz="1100" dirty="0"/>
              <a:t> Comprendre le smart </a:t>
            </a:r>
            <a:r>
              <a:rPr lang="fr-FR" sz="1100" dirty="0" err="1"/>
              <a:t>repair</a:t>
            </a:r>
            <a:r>
              <a:rPr lang="fr-FR" sz="1100" dirty="0"/>
              <a:t> appliqué aux jantes aluminium peintes et le positionnement du process UV face aux méthodes traditionnelles de rénovation complète</a:t>
            </a:r>
          </a:p>
          <a:p>
            <a:pPr marL="171450" indent="-171450">
              <a:buFont typeface="Arial" panose="020B0604020202020204" pitchFamily="34" charset="0"/>
              <a:buChar char="•"/>
            </a:pPr>
            <a:r>
              <a:rPr lang="fr-FR" sz="1100" dirty="0"/>
              <a:t> Diagnostiquer les défauts et préparer correctement les supports avant application du mastic UV, de l’apprêt UV et des produits de finition</a:t>
            </a:r>
          </a:p>
          <a:p>
            <a:pPr marL="171450" indent="-171450">
              <a:buFont typeface="Arial" panose="020B0604020202020204" pitchFamily="34" charset="0"/>
              <a:buChar char="•"/>
            </a:pPr>
            <a:r>
              <a:rPr lang="fr-FR" sz="1100" dirty="0"/>
              <a:t> Appliquer un mastic UV, un apprêt UV et un vernis UV de manière maîtrisée, précise et reproductible en technique spot </a:t>
            </a:r>
            <a:r>
              <a:rPr lang="fr-FR" sz="1100" dirty="0" err="1"/>
              <a:t>repair</a:t>
            </a:r>
            <a:endParaRPr lang="fr-FR" sz="1100" dirty="0"/>
          </a:p>
          <a:p>
            <a:pPr marL="171450" indent="-171450">
              <a:buFont typeface="Arial" panose="020B0604020202020204" pitchFamily="34" charset="0"/>
              <a:buChar char="•"/>
            </a:pPr>
            <a:r>
              <a:rPr lang="fr-FR" sz="1100" dirty="0"/>
              <a:t> Maîtriser les paramètres de polymérisation UV, les réglages du matériel professionnel et l’organisation du poste de travail</a:t>
            </a:r>
          </a:p>
          <a:p>
            <a:pPr marL="171450" indent="-171450">
              <a:buFont typeface="Arial" panose="020B0604020202020204" pitchFamily="34" charset="0"/>
              <a:buChar char="•"/>
            </a:pPr>
            <a:r>
              <a:rPr lang="fr-FR" sz="1100" dirty="0"/>
              <a:t> Corriger, poncer, reteinter et finaliser une jante aluminium peinte réparée en process UV pour obtenir une finition esthétique homogène et professionnelle</a:t>
            </a:r>
          </a:p>
        </p:txBody>
      </p:sp>
      <p:sp>
        <p:nvSpPr>
          <p:cNvPr id="16" name="Rectangle 15">
            <a:extLst>
              <a:ext uri="{FF2B5EF4-FFF2-40B4-BE49-F238E27FC236}">
                <a16:creationId xmlns:a16="http://schemas.microsoft.com/office/drawing/2014/main" id="{E564F149-2020-C6D9-54ED-0F9BEC167724}"/>
              </a:ext>
            </a:extLst>
          </p:cNvPr>
          <p:cNvSpPr/>
          <p:nvPr/>
        </p:nvSpPr>
        <p:spPr>
          <a:xfrm>
            <a:off x="-2066" y="8058368"/>
            <a:ext cx="7556500" cy="2091209"/>
          </a:xfrm>
          <a:prstGeom prst="rect">
            <a:avLst/>
          </a:prstGeom>
          <a:solidFill>
            <a:srgbClr val="24ABE3">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bject 46">
            <a:extLst>
              <a:ext uri="{FF2B5EF4-FFF2-40B4-BE49-F238E27FC236}">
                <a16:creationId xmlns:a16="http://schemas.microsoft.com/office/drawing/2014/main" id="{3D4BA39E-029D-78C3-49BD-6173C6C4673C}"/>
              </a:ext>
            </a:extLst>
          </p:cNvPr>
          <p:cNvSpPr txBox="1"/>
          <p:nvPr/>
        </p:nvSpPr>
        <p:spPr>
          <a:xfrm>
            <a:off x="2340993" y="8222951"/>
            <a:ext cx="5099424" cy="1874872"/>
          </a:xfrm>
          <a:prstGeom prst="rect">
            <a:avLst/>
          </a:prstGeom>
        </p:spPr>
        <p:txBody>
          <a:bodyPr vert="horz" wrap="square" lIns="0" tIns="12700" rIns="0" bIns="0" rtlCol="0">
            <a:spAutoFit/>
          </a:bodyPr>
          <a:lstStyle/>
          <a:p>
            <a:pPr marL="171450" indent="-171450">
              <a:buFont typeface="Arial" panose="020B0604020202020204" pitchFamily="34" charset="0"/>
              <a:buChar char="•"/>
            </a:pPr>
            <a:r>
              <a:rPr lang="fr-FR" sz="1100" dirty="0"/>
              <a:t>Formation centrée sur la pratique et les gestes techniques réels appliqués à la réparation de jantes aluminium peintes en atelier</a:t>
            </a:r>
          </a:p>
          <a:p>
            <a:pPr marL="171450" indent="-171450">
              <a:buFont typeface="Arial" panose="020B0604020202020204" pitchFamily="34" charset="0"/>
              <a:buChar char="•"/>
            </a:pPr>
            <a:r>
              <a:rPr lang="fr-FR" sz="1100" dirty="0"/>
              <a:t>Méthode Smart </a:t>
            </a:r>
            <a:r>
              <a:rPr lang="fr-FR" sz="1100" dirty="0" err="1"/>
              <a:t>Repair</a:t>
            </a:r>
            <a:r>
              <a:rPr lang="fr-FR" sz="1100" dirty="0"/>
              <a:t> &amp; Process UV structurée, rapide et reproductible sur défauts localisés</a:t>
            </a:r>
          </a:p>
          <a:p>
            <a:pPr marL="171450" indent="-171450">
              <a:buFont typeface="Arial" panose="020B0604020202020204" pitchFamily="34" charset="0"/>
              <a:buChar char="•"/>
            </a:pPr>
            <a:r>
              <a:rPr lang="fr-FR" sz="1100" dirty="0"/>
              <a:t>Compréhension claire des différences entre réparation localisée UV et rénovation complète traditionnelle</a:t>
            </a:r>
          </a:p>
          <a:p>
            <a:pPr marL="171450" indent="-171450">
              <a:buFont typeface="Arial" panose="020B0604020202020204" pitchFamily="34" charset="0"/>
              <a:buChar char="•"/>
            </a:pPr>
            <a:r>
              <a:rPr lang="fr-FR" sz="1100" dirty="0"/>
              <a:t>Apprentissage approfondi des corrections, ponçages, reteintes et finitions professionnelles au vernis UV</a:t>
            </a:r>
          </a:p>
          <a:p>
            <a:pPr marL="171450" indent="-171450">
              <a:buFont typeface="Arial" panose="020B0604020202020204" pitchFamily="34" charset="0"/>
              <a:buChar char="•"/>
            </a:pPr>
            <a:r>
              <a:rPr lang="fr-FR" sz="1100" dirty="0"/>
              <a:t>Vision atelier et économique pour intégrer une prestation rentable de réparation de jantes et augmenter la productivité</a:t>
            </a:r>
          </a:p>
          <a:p>
            <a:pPr marL="171450" indent="-171450">
              <a:buFont typeface="Arial" panose="020B0604020202020204" pitchFamily="34" charset="0"/>
              <a:buChar char="•"/>
            </a:pPr>
            <a:endParaRPr lang="fr-FR" sz="1100" dirty="0"/>
          </a:p>
        </p:txBody>
      </p:sp>
      <p:sp>
        <p:nvSpPr>
          <p:cNvPr id="21" name="ZoneTexte 20">
            <a:extLst>
              <a:ext uri="{FF2B5EF4-FFF2-40B4-BE49-F238E27FC236}">
                <a16:creationId xmlns:a16="http://schemas.microsoft.com/office/drawing/2014/main" id="{45EE7DE5-4C03-300E-D38A-B902E9B8A855}"/>
              </a:ext>
            </a:extLst>
          </p:cNvPr>
          <p:cNvSpPr txBox="1"/>
          <p:nvPr/>
        </p:nvSpPr>
        <p:spPr>
          <a:xfrm>
            <a:off x="169224" y="8663275"/>
            <a:ext cx="2085026" cy="784830"/>
          </a:xfrm>
          <a:prstGeom prst="rect">
            <a:avLst/>
          </a:prstGeom>
          <a:noFill/>
        </p:spPr>
        <p:txBody>
          <a:bodyPr wrap="square" rtlCol="0">
            <a:spAutoFit/>
          </a:bodyPr>
          <a:lstStyle/>
          <a:p>
            <a:r>
              <a:rPr lang="fr-FR" sz="1500" i="1" dirty="0">
                <a:solidFill>
                  <a:srgbClr val="303030"/>
                </a:solidFill>
                <a:latin typeface="Jupiter Mission" pitchFamily="2" charset="0"/>
              </a:rPr>
              <a:t>POURQUOI CHOISIR CETTE FORMATION ?</a:t>
            </a:r>
          </a:p>
        </p:txBody>
      </p:sp>
      <p:sp>
        <p:nvSpPr>
          <p:cNvPr id="27" name="object 32">
            <a:extLst>
              <a:ext uri="{FF2B5EF4-FFF2-40B4-BE49-F238E27FC236}">
                <a16:creationId xmlns:a16="http://schemas.microsoft.com/office/drawing/2014/main" id="{4377DC92-9520-74B6-EE77-996FDD738338}"/>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0" name="object 62">
            <a:extLst>
              <a:ext uri="{FF2B5EF4-FFF2-40B4-BE49-F238E27FC236}">
                <a16:creationId xmlns:a16="http://schemas.microsoft.com/office/drawing/2014/main" id="{7CF53535-CB7D-BC59-6E5D-D362E6FF31CA}"/>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
        <p:nvSpPr>
          <p:cNvPr id="11" name="object 32">
            <a:extLst>
              <a:ext uri="{FF2B5EF4-FFF2-40B4-BE49-F238E27FC236}">
                <a16:creationId xmlns:a16="http://schemas.microsoft.com/office/drawing/2014/main" id="{44DE4D7B-298C-62CB-AE83-BE0417CA5B83}"/>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Tree>
    <p:extLst>
      <p:ext uri="{BB962C8B-B14F-4D97-AF65-F5344CB8AC3E}">
        <p14:creationId xmlns:p14="http://schemas.microsoft.com/office/powerpoint/2010/main" val="274698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3BB278-D43D-047B-46A8-872225E8FD20}"/>
              </a:ext>
            </a:extLst>
          </p:cNvPr>
          <p:cNvPicPr>
            <a:picLocks noChangeAspect="1"/>
          </p:cNvPicPr>
          <p:nvPr/>
        </p:nvPicPr>
        <p:blipFill>
          <a:blip r:embed="rId2"/>
          <a:srcRect/>
          <a:stretch/>
        </p:blipFill>
        <p:spPr>
          <a:xfrm>
            <a:off x="-2066" y="-1"/>
            <a:ext cx="7560000" cy="2357093"/>
          </a:xfrm>
          <a:prstGeom prst="rect">
            <a:avLst/>
          </a:prstGeom>
        </p:spPr>
      </p:pic>
      <p:sp>
        <p:nvSpPr>
          <p:cNvPr id="3" name="Triangle rectangle 2">
            <a:extLst>
              <a:ext uri="{FF2B5EF4-FFF2-40B4-BE49-F238E27FC236}">
                <a16:creationId xmlns:a16="http://schemas.microsoft.com/office/drawing/2014/main" id="{D8191F26-1206-C6F7-87E9-D1D28A0A3F9B}"/>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apèze 23">
            <a:extLst>
              <a:ext uri="{FF2B5EF4-FFF2-40B4-BE49-F238E27FC236}">
                <a16:creationId xmlns:a16="http://schemas.microsoft.com/office/drawing/2014/main" id="{D20994D6-9188-E2CB-5096-4B58D1EE7FB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3FE5C3D-194E-649E-3D09-A10F6A3BE0C8}"/>
              </a:ext>
            </a:extLst>
          </p:cNvPr>
          <p:cNvSpPr/>
          <p:nvPr/>
        </p:nvSpPr>
        <p:spPr>
          <a:xfrm>
            <a:off x="-31750" y="10147300"/>
            <a:ext cx="7588250"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F005DC8F-6FD5-29FA-2CB3-149CAFA8C8B3}"/>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D45BE8B-6063-3B83-A4E4-B7A6DA93CD19}"/>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CED417AC-1A22-0290-DC82-D38AF6787860}"/>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79BABF0B-B227-780C-FC45-2A3F9F61050C}"/>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3</a:t>
            </a:fld>
            <a:r>
              <a:rPr lang="fr-FR" spc="-80" dirty="0"/>
              <a:t> </a:t>
            </a:r>
            <a:r>
              <a:rPr lang="fr-FR" dirty="0"/>
              <a:t>/</a:t>
            </a:r>
          </a:p>
        </p:txBody>
      </p:sp>
      <p:sp>
        <p:nvSpPr>
          <p:cNvPr id="46" name="object 46"/>
          <p:cNvSpPr txBox="1"/>
          <p:nvPr/>
        </p:nvSpPr>
        <p:spPr>
          <a:xfrm>
            <a:off x="329466" y="3664164"/>
            <a:ext cx="6992461" cy="5799023"/>
          </a:xfrm>
          <a:prstGeom prst="rect">
            <a:avLst/>
          </a:prstGeom>
        </p:spPr>
        <p:txBody>
          <a:bodyPr vert="horz" wrap="square" lIns="0" tIns="12700" rIns="0" bIns="0" rtlCol="0">
            <a:spAutoFit/>
          </a:bodyPr>
          <a:lstStyle/>
          <a:p>
            <a:r>
              <a:rPr lang="fr-FR" sz="1200" b="1" dirty="0"/>
              <a:t>MODULE 1 – COMPRENDRE LE SMART REPAIR &amp; LE PROCESS UV APPLIQUÉ AUX JANTES ALUMINIUM</a:t>
            </a:r>
          </a:p>
          <a:p>
            <a:endParaRPr lang="fr-FR" sz="1200" b="1" dirty="0"/>
          </a:p>
          <a:p>
            <a:r>
              <a:rPr lang="fr-FR" sz="1200" b="1" dirty="0"/>
              <a:t>Objectif :</a:t>
            </a:r>
            <a:br>
              <a:rPr lang="fr-FR" sz="1200" dirty="0"/>
            </a:br>
            <a:r>
              <a:rPr lang="fr-FR" sz="1200" dirty="0"/>
              <a:t>Comprendre les principes du smart </a:t>
            </a:r>
            <a:r>
              <a:rPr lang="fr-FR" sz="1200" dirty="0" err="1"/>
              <a:t>repair</a:t>
            </a:r>
            <a:r>
              <a:rPr lang="fr-FR" sz="1200" dirty="0"/>
              <a:t> sur jantes aluminium peintes, les avantages techniques et économiques du process UV, ainsi que son positionnement face à une rénovation complète traditionnelle.</a:t>
            </a:r>
          </a:p>
          <a:p>
            <a:endParaRPr lang="fr-FR" sz="1200" b="1" dirty="0"/>
          </a:p>
          <a:p>
            <a:r>
              <a:rPr lang="fr-FR" sz="1200" b="1" dirty="0"/>
              <a:t>Contenu :</a:t>
            </a:r>
            <a:endParaRPr lang="fr-FR" sz="1200" dirty="0"/>
          </a:p>
          <a:p>
            <a:pPr marL="171450" indent="-171450">
              <a:buFont typeface="Arial" panose="020B0604020202020204" pitchFamily="34" charset="0"/>
              <a:buChar char="•"/>
            </a:pPr>
            <a:r>
              <a:rPr lang="fr-FR" sz="1200" dirty="0"/>
              <a:t>Définition du smart </a:t>
            </a:r>
            <a:r>
              <a:rPr lang="fr-FR" sz="1200" dirty="0" err="1"/>
              <a:t>repair</a:t>
            </a:r>
            <a:r>
              <a:rPr lang="fr-FR" sz="1200" dirty="0"/>
              <a:t> appliqué aux jantes alu peintes</a:t>
            </a:r>
          </a:p>
          <a:p>
            <a:pPr marL="171450" indent="-171450">
              <a:buFont typeface="Arial" panose="020B0604020202020204" pitchFamily="34" charset="0"/>
              <a:buChar char="•"/>
            </a:pPr>
            <a:r>
              <a:rPr lang="fr-FR" sz="1200" dirty="0"/>
              <a:t>Présentation du process UV (mastic UV, apprêt UV, vernis UV à polymérisation rapide)</a:t>
            </a:r>
          </a:p>
          <a:p>
            <a:pPr marL="171450" indent="-171450">
              <a:buFont typeface="Arial" panose="020B0604020202020204" pitchFamily="34" charset="0"/>
              <a:buChar char="•"/>
            </a:pPr>
            <a:r>
              <a:rPr lang="fr-FR" sz="1200" dirty="0"/>
              <a:t>Différences techniques entre réparation localisée UV et rénovation complète</a:t>
            </a:r>
          </a:p>
          <a:p>
            <a:pPr marL="171450" indent="-171450">
              <a:buFont typeface="Arial" panose="020B0604020202020204" pitchFamily="34" charset="0"/>
              <a:buChar char="•"/>
            </a:pPr>
            <a:r>
              <a:rPr lang="fr-FR" sz="1200" dirty="0"/>
              <a:t>Temps d’intervention, épaisseurs, performances et contraintes spécifiques aux jantes</a:t>
            </a:r>
          </a:p>
          <a:p>
            <a:pPr marL="171450" indent="-171450">
              <a:buFont typeface="Arial" panose="020B0604020202020204" pitchFamily="34" charset="0"/>
              <a:buChar char="•"/>
            </a:pPr>
            <a:r>
              <a:rPr lang="fr-FR" sz="1200" dirty="0"/>
              <a:t>Avantages et limites du procédé sur supports aluminium</a:t>
            </a:r>
          </a:p>
          <a:p>
            <a:pPr marL="171450" indent="-171450">
              <a:buFont typeface="Arial" panose="020B0604020202020204" pitchFamily="34" charset="0"/>
              <a:buChar char="•"/>
            </a:pPr>
            <a:r>
              <a:rPr lang="fr-FR" sz="1200" dirty="0"/>
              <a:t>Impact sur la productivité atelier et la rentabilité</a:t>
            </a:r>
          </a:p>
          <a:p>
            <a:pPr marL="171450" indent="-171450">
              <a:buFont typeface="Arial" panose="020B0604020202020204" pitchFamily="34" charset="0"/>
              <a:buChar char="•"/>
            </a:pPr>
            <a:r>
              <a:rPr lang="fr-FR" sz="1200" dirty="0"/>
              <a:t>Positionnement stratégique de la réparation de jantes en centre esthétique, concession et VO</a:t>
            </a:r>
          </a:p>
          <a:p>
            <a:br>
              <a:rPr lang="fr-FR" sz="1200" dirty="0"/>
            </a:br>
            <a:endParaRPr lang="fr-FR" sz="1200" dirty="0"/>
          </a:p>
          <a:p>
            <a:r>
              <a:rPr lang="fr-FR" sz="1200" b="1" dirty="0"/>
              <a:t>MODULE 2 – PRÉPARATION DES JANTES ALUMINIUM PEINTES</a:t>
            </a:r>
          </a:p>
          <a:p>
            <a:endParaRPr lang="fr-FR" sz="1200" b="1" dirty="0"/>
          </a:p>
          <a:p>
            <a:r>
              <a:rPr lang="fr-FR" sz="1200" b="1" dirty="0"/>
              <a:t>Objectif :</a:t>
            </a:r>
            <a:br>
              <a:rPr lang="fr-FR" sz="1200" dirty="0"/>
            </a:br>
            <a:r>
              <a:rPr lang="fr-FR" sz="1200" dirty="0"/>
              <a:t>Savoir préparer une jante aluminium peinte conformément aux exigences du smart </a:t>
            </a:r>
            <a:r>
              <a:rPr lang="fr-FR" sz="1200" dirty="0" err="1"/>
              <a:t>repair</a:t>
            </a:r>
            <a:r>
              <a:rPr lang="fr-FR" sz="1200" dirty="0"/>
              <a:t> et du process UV afin de garantir adhérence, planéité et qualité de finition.</a:t>
            </a:r>
          </a:p>
          <a:p>
            <a:endParaRPr lang="fr-FR" sz="1200" b="1" dirty="0"/>
          </a:p>
          <a:p>
            <a:r>
              <a:rPr lang="fr-FR" sz="1200" b="1" dirty="0"/>
              <a:t>Contenu :</a:t>
            </a:r>
            <a:endParaRPr lang="fr-FR" sz="1200" dirty="0"/>
          </a:p>
          <a:p>
            <a:pPr marL="171450" indent="-171450">
              <a:buFont typeface="Arial" panose="020B0604020202020204" pitchFamily="34" charset="0"/>
              <a:buChar char="•"/>
            </a:pPr>
            <a:r>
              <a:rPr lang="fr-FR" sz="1200" dirty="0"/>
              <a:t>Analyse du défaut (rayures, éclats, coups de trottoir)</a:t>
            </a:r>
          </a:p>
          <a:p>
            <a:pPr marL="171450" indent="-171450">
              <a:buFont typeface="Arial" panose="020B0604020202020204" pitchFamily="34" charset="0"/>
              <a:buChar char="•"/>
            </a:pPr>
            <a:r>
              <a:rPr lang="fr-FR" sz="1200" dirty="0"/>
              <a:t>Diagnostic des limites d’intervention (déformations, fissures non réparables)</a:t>
            </a:r>
          </a:p>
          <a:p>
            <a:pPr marL="171450" indent="-171450">
              <a:buFont typeface="Arial" panose="020B0604020202020204" pitchFamily="34" charset="0"/>
              <a:buChar char="•"/>
            </a:pPr>
            <a:r>
              <a:rPr lang="fr-FR" sz="1200" dirty="0"/>
              <a:t>Nettoyage, décontamination et dégraissage adaptés</a:t>
            </a:r>
          </a:p>
          <a:p>
            <a:pPr marL="171450" indent="-171450">
              <a:buFont typeface="Arial" panose="020B0604020202020204" pitchFamily="34" charset="0"/>
              <a:buChar char="•"/>
            </a:pPr>
            <a:r>
              <a:rPr lang="fr-FR" sz="1200" dirty="0"/>
              <a:t>Préparation mécanique : ponçage selon profondeur du défaut</a:t>
            </a:r>
          </a:p>
          <a:p>
            <a:pPr marL="171450" indent="-171450">
              <a:buFont typeface="Arial" panose="020B0604020202020204" pitchFamily="34" charset="0"/>
              <a:buChar char="•"/>
            </a:pPr>
            <a:r>
              <a:rPr lang="fr-FR" sz="1200" dirty="0"/>
              <a:t>Gestion des zones sensibles (pneumatique, valve, bord extérieur) et masquage précis</a:t>
            </a:r>
          </a:p>
          <a:p>
            <a:pPr marL="171450" indent="-171450">
              <a:buFont typeface="Arial" panose="020B0604020202020204" pitchFamily="34" charset="0"/>
              <a:buChar char="•"/>
            </a:pPr>
            <a:r>
              <a:rPr lang="fr-FR" sz="1200" dirty="0"/>
              <a:t>Contrôle de surface avant application du mastic UV</a:t>
            </a:r>
          </a:p>
          <a:p>
            <a:br>
              <a:rPr lang="fr-FR" sz="1400" dirty="0"/>
            </a:br>
            <a:endParaRPr lang="fr-FR" sz="1400" dirty="0"/>
          </a:p>
        </p:txBody>
      </p:sp>
      <p:sp>
        <p:nvSpPr>
          <p:cNvPr id="16" name="ZoneTexte 15">
            <a:extLst>
              <a:ext uri="{FF2B5EF4-FFF2-40B4-BE49-F238E27FC236}">
                <a16:creationId xmlns:a16="http://schemas.microsoft.com/office/drawing/2014/main" id="{7E036934-F1C3-69F4-C949-776C928B818E}"/>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OBJECTIFS</a:t>
            </a:r>
          </a:p>
        </p:txBody>
      </p:sp>
      <p:sp>
        <p:nvSpPr>
          <p:cNvPr id="6" name="object 32">
            <a:extLst>
              <a:ext uri="{FF2B5EF4-FFF2-40B4-BE49-F238E27FC236}">
                <a16:creationId xmlns:a16="http://schemas.microsoft.com/office/drawing/2014/main" id="{EB161029-49C0-920D-34A9-9834C5F73721}"/>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23" name="object 32">
            <a:extLst>
              <a:ext uri="{FF2B5EF4-FFF2-40B4-BE49-F238E27FC236}">
                <a16:creationId xmlns:a16="http://schemas.microsoft.com/office/drawing/2014/main" id="{74DD061B-478D-05CE-ABFD-2D4981C38A31}"/>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4" name="object 32">
            <a:extLst>
              <a:ext uri="{FF2B5EF4-FFF2-40B4-BE49-F238E27FC236}">
                <a16:creationId xmlns:a16="http://schemas.microsoft.com/office/drawing/2014/main" id="{E3BACBAF-DF38-7B0C-822D-BFB015AAFF1E}"/>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15" name="object 62">
            <a:extLst>
              <a:ext uri="{FF2B5EF4-FFF2-40B4-BE49-F238E27FC236}">
                <a16:creationId xmlns:a16="http://schemas.microsoft.com/office/drawing/2014/main" id="{8898FEAC-41D1-C21D-5CD0-CB618E68C896}"/>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185933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3BB278-D43D-047B-46A8-872225E8FD20}"/>
              </a:ext>
            </a:extLst>
          </p:cNvPr>
          <p:cNvPicPr>
            <a:picLocks noChangeAspect="1"/>
          </p:cNvPicPr>
          <p:nvPr/>
        </p:nvPicPr>
        <p:blipFill>
          <a:blip r:embed="rId2"/>
          <a:srcRect/>
          <a:stretch/>
        </p:blipFill>
        <p:spPr>
          <a:xfrm>
            <a:off x="-2066" y="-1"/>
            <a:ext cx="7560000" cy="2357093"/>
          </a:xfrm>
          <a:prstGeom prst="rect">
            <a:avLst/>
          </a:prstGeom>
        </p:spPr>
      </p:pic>
      <p:sp>
        <p:nvSpPr>
          <p:cNvPr id="3" name="Triangle rectangle 2">
            <a:extLst>
              <a:ext uri="{FF2B5EF4-FFF2-40B4-BE49-F238E27FC236}">
                <a16:creationId xmlns:a16="http://schemas.microsoft.com/office/drawing/2014/main" id="{D8191F26-1206-C6F7-87E9-D1D28A0A3F9B}"/>
              </a:ext>
            </a:extLst>
          </p:cNvPr>
          <p:cNvSpPr/>
          <p:nvPr/>
        </p:nvSpPr>
        <p:spPr>
          <a:xfrm>
            <a:off x="5432" y="2703051"/>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apèze 23">
            <a:extLst>
              <a:ext uri="{FF2B5EF4-FFF2-40B4-BE49-F238E27FC236}">
                <a16:creationId xmlns:a16="http://schemas.microsoft.com/office/drawing/2014/main" id="{D20994D6-9188-E2CB-5096-4B58D1EE7FB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3FE5C3D-194E-649E-3D09-A10F6A3BE0C8}"/>
              </a:ext>
            </a:extLst>
          </p:cNvPr>
          <p:cNvSpPr/>
          <p:nvPr/>
        </p:nvSpPr>
        <p:spPr>
          <a:xfrm>
            <a:off x="-31750" y="10147300"/>
            <a:ext cx="7588250"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F005DC8F-6FD5-29FA-2CB3-149CAFA8C8B3}"/>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D45BE8B-6063-3B83-A4E4-B7A6DA93CD19}"/>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CED417AC-1A22-0290-DC82-D38AF6787860}"/>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79BABF0B-B227-780C-FC45-2A3F9F61050C}"/>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4</a:t>
            </a:fld>
            <a:r>
              <a:rPr lang="fr-FR" spc="-80" dirty="0"/>
              <a:t> </a:t>
            </a:r>
            <a:r>
              <a:rPr lang="fr-FR" dirty="0"/>
              <a:t>/</a:t>
            </a:r>
          </a:p>
        </p:txBody>
      </p:sp>
      <p:sp>
        <p:nvSpPr>
          <p:cNvPr id="46" name="object 46"/>
          <p:cNvSpPr txBox="1"/>
          <p:nvPr/>
        </p:nvSpPr>
        <p:spPr>
          <a:xfrm>
            <a:off x="361216" y="3067820"/>
            <a:ext cx="6992461" cy="6937797"/>
          </a:xfrm>
          <a:prstGeom prst="rect">
            <a:avLst/>
          </a:prstGeom>
        </p:spPr>
        <p:txBody>
          <a:bodyPr vert="horz" wrap="square" lIns="0" tIns="12700" rIns="0" bIns="0" rtlCol="0">
            <a:spAutoFit/>
          </a:bodyPr>
          <a:lstStyle/>
          <a:p>
            <a:r>
              <a:rPr lang="fr-FR" sz="1200" b="1" dirty="0"/>
              <a:t>MODULE 3 – APPLICATION DU MASTIC UV SUR JANTES ALUMINIUM</a:t>
            </a:r>
          </a:p>
          <a:p>
            <a:endParaRPr lang="fr-FR" sz="600" b="1" dirty="0"/>
          </a:p>
          <a:p>
            <a:r>
              <a:rPr lang="fr-FR" sz="1200" b="1" dirty="0"/>
              <a:t>Objectif :</a:t>
            </a:r>
            <a:br>
              <a:rPr lang="fr-FR" sz="1200" dirty="0"/>
            </a:br>
            <a:r>
              <a:rPr lang="fr-FR" sz="1200" dirty="0"/>
              <a:t>Maîtriser l’application du mastic UV sur jantes alu peintes et son séchage dans le respect des paramètres techniques.</a:t>
            </a:r>
          </a:p>
          <a:p>
            <a:endParaRPr lang="fr-FR" sz="1200" b="1" dirty="0"/>
          </a:p>
          <a:p>
            <a:r>
              <a:rPr lang="fr-FR" sz="1200" b="1" dirty="0"/>
              <a:t>Contenu :</a:t>
            </a:r>
            <a:endParaRPr lang="fr-FR" sz="1200" dirty="0"/>
          </a:p>
          <a:p>
            <a:r>
              <a:rPr lang="fr-FR" sz="1200" dirty="0"/>
              <a:t>Présentation du mastic UV mono-composant - Gestion des épaisseurs selon le type de défaut</a:t>
            </a:r>
          </a:p>
          <a:p>
            <a:r>
              <a:rPr lang="fr-FR" sz="1200" dirty="0"/>
              <a:t>Application maîtrisée, homogène et adaptée à la forme de la jante</a:t>
            </a:r>
          </a:p>
          <a:p>
            <a:r>
              <a:rPr lang="fr-FR" sz="1200" dirty="0"/>
              <a:t>Paramètres de polymérisation UV (distance, angle, intensité, temps d’exposition)</a:t>
            </a:r>
          </a:p>
          <a:p>
            <a:r>
              <a:rPr lang="fr-FR" sz="1200" dirty="0"/>
              <a:t>Contrôle du durcissement et vérification de la planéité</a:t>
            </a:r>
          </a:p>
          <a:p>
            <a:r>
              <a:rPr lang="fr-FR" sz="1200" dirty="0"/>
              <a:t>Ponçage technique après polymérisation - Mise en forme et préparation à l’apprêt</a:t>
            </a:r>
          </a:p>
          <a:p>
            <a:endParaRPr lang="fr-FR" sz="1200" dirty="0"/>
          </a:p>
          <a:p>
            <a:r>
              <a:rPr lang="fr-FR" sz="1200" b="1" dirty="0"/>
              <a:t>MODULE 4 – APPLICATION DE L’APPRÊT UV ET PRÉPARATION À LA RETEINTE</a:t>
            </a:r>
          </a:p>
          <a:p>
            <a:endParaRPr lang="fr-FR" sz="600" b="1" dirty="0"/>
          </a:p>
          <a:p>
            <a:r>
              <a:rPr lang="fr-FR" sz="1200" b="1" dirty="0"/>
              <a:t>Objectif :</a:t>
            </a:r>
            <a:br>
              <a:rPr lang="fr-FR" sz="1200" dirty="0"/>
            </a:br>
            <a:r>
              <a:rPr lang="fr-FR" sz="1200" dirty="0"/>
              <a:t>Maîtriser la pulvérisation de l’apprêt UV avec matériel professionnel et garantir une charge homogène en réparation localisée.</a:t>
            </a:r>
          </a:p>
          <a:p>
            <a:endParaRPr lang="fr-FR" sz="1200" b="1" dirty="0"/>
          </a:p>
          <a:p>
            <a:r>
              <a:rPr lang="fr-FR" sz="1200" b="1" dirty="0"/>
              <a:t>Contenu :</a:t>
            </a:r>
            <a:endParaRPr lang="fr-FR" sz="1200" dirty="0"/>
          </a:p>
          <a:p>
            <a:r>
              <a:rPr lang="fr-FR" sz="1200" dirty="0"/>
              <a:t>Présentation du pistolet professionnel (buse adaptée) - Réglages du pistolet et gestion de la pression</a:t>
            </a:r>
          </a:p>
          <a:p>
            <a:r>
              <a:rPr lang="fr-FR" sz="1200" dirty="0"/>
              <a:t>Conditions d’application (température, environnement atelier)</a:t>
            </a:r>
          </a:p>
          <a:p>
            <a:r>
              <a:rPr lang="fr-FR" sz="1200" dirty="0"/>
              <a:t>Application en passe maîtrisée sur zone localisée</a:t>
            </a:r>
          </a:p>
          <a:p>
            <a:r>
              <a:rPr lang="fr-FR" sz="1200" dirty="0"/>
              <a:t>Gestion des temps d’évaporation - Séchage UV complet</a:t>
            </a:r>
          </a:p>
          <a:p>
            <a:r>
              <a:rPr lang="fr-FR" sz="1200" dirty="0"/>
              <a:t>Ponçage de finition avant reteinte</a:t>
            </a:r>
          </a:p>
          <a:p>
            <a:endParaRPr lang="fr-FR" sz="1200" dirty="0"/>
          </a:p>
          <a:p>
            <a:r>
              <a:rPr lang="fr-FR" sz="1200" b="1" dirty="0"/>
              <a:t>MODULE 5 – RETEINTE, VERNIS UV, CORRECTIONS ET INTÉGRATION ATELIER</a:t>
            </a:r>
          </a:p>
          <a:p>
            <a:endParaRPr lang="fr-FR" sz="600" b="1" dirty="0"/>
          </a:p>
          <a:p>
            <a:r>
              <a:rPr lang="fr-FR" sz="1200" b="1" dirty="0"/>
              <a:t>Objectif :</a:t>
            </a:r>
            <a:br>
              <a:rPr lang="fr-FR" sz="1200" dirty="0"/>
            </a:br>
            <a:r>
              <a:rPr lang="fr-FR" sz="1200" dirty="0"/>
              <a:t>Savoir finaliser une réparation de jante aluminium peinte en smart </a:t>
            </a:r>
            <a:r>
              <a:rPr lang="fr-FR" sz="1200" dirty="0" err="1"/>
              <a:t>repair</a:t>
            </a:r>
            <a:r>
              <a:rPr lang="fr-FR" sz="1200" dirty="0"/>
              <a:t>, corriger les défauts éventuels et intégrer la prestation dans l’organisation atelier.</a:t>
            </a:r>
          </a:p>
          <a:p>
            <a:endParaRPr lang="fr-FR" sz="1200" b="1" dirty="0"/>
          </a:p>
          <a:p>
            <a:r>
              <a:rPr lang="fr-FR" sz="1200" b="1" dirty="0"/>
              <a:t>Contenu :</a:t>
            </a:r>
            <a:endParaRPr lang="fr-FR" sz="1200" dirty="0"/>
          </a:p>
          <a:p>
            <a:r>
              <a:rPr lang="fr-FR" sz="1200" dirty="0"/>
              <a:t>Techniques de reteinte localisée (spot </a:t>
            </a:r>
            <a:r>
              <a:rPr lang="fr-FR" sz="1200" dirty="0" err="1"/>
              <a:t>repair</a:t>
            </a:r>
            <a:r>
              <a:rPr lang="fr-FR" sz="1200" dirty="0"/>
              <a:t>) - Gestion de la fusion visuelle avec la teinte existante</a:t>
            </a:r>
          </a:p>
          <a:p>
            <a:r>
              <a:rPr lang="fr-FR" sz="1200" dirty="0"/>
              <a:t>Application du vernis UV et contrôle de la brillance - Identification et correction des défauts d’application</a:t>
            </a:r>
          </a:p>
          <a:p>
            <a:r>
              <a:rPr lang="fr-FR" sz="1200" dirty="0"/>
              <a:t>Ponçage manuel et machine si nécessaire - Séquences d’abrasifs adaptées aux finitions</a:t>
            </a:r>
          </a:p>
          <a:p>
            <a:r>
              <a:rPr lang="fr-FR" sz="1200" dirty="0"/>
              <a:t>Contrôle qualité final -Organisation d’un poste smart </a:t>
            </a:r>
            <a:r>
              <a:rPr lang="fr-FR" sz="1200" dirty="0" err="1"/>
              <a:t>repair</a:t>
            </a:r>
            <a:r>
              <a:rPr lang="fr-FR" sz="1200" dirty="0"/>
              <a:t> UV dédié</a:t>
            </a:r>
          </a:p>
          <a:p>
            <a:r>
              <a:rPr lang="fr-FR" sz="1200" dirty="0"/>
              <a:t>Optimisation du flux atelier et réduction des temps d’immobilisation</a:t>
            </a:r>
          </a:p>
          <a:p>
            <a:endParaRPr lang="fr-FR" sz="1200" dirty="0"/>
          </a:p>
        </p:txBody>
      </p:sp>
      <p:sp>
        <p:nvSpPr>
          <p:cNvPr id="16" name="ZoneTexte 15">
            <a:extLst>
              <a:ext uri="{FF2B5EF4-FFF2-40B4-BE49-F238E27FC236}">
                <a16:creationId xmlns:a16="http://schemas.microsoft.com/office/drawing/2014/main" id="{7E036934-F1C3-69F4-C949-776C928B818E}"/>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OBJECTIFS</a:t>
            </a:r>
          </a:p>
        </p:txBody>
      </p:sp>
      <p:sp>
        <p:nvSpPr>
          <p:cNvPr id="6" name="object 32">
            <a:extLst>
              <a:ext uri="{FF2B5EF4-FFF2-40B4-BE49-F238E27FC236}">
                <a16:creationId xmlns:a16="http://schemas.microsoft.com/office/drawing/2014/main" id="{EB161029-49C0-920D-34A9-9834C5F73721}"/>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23" name="object 32">
            <a:extLst>
              <a:ext uri="{FF2B5EF4-FFF2-40B4-BE49-F238E27FC236}">
                <a16:creationId xmlns:a16="http://schemas.microsoft.com/office/drawing/2014/main" id="{74DD061B-478D-05CE-ABFD-2D4981C38A31}"/>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4" name="object 32">
            <a:extLst>
              <a:ext uri="{FF2B5EF4-FFF2-40B4-BE49-F238E27FC236}">
                <a16:creationId xmlns:a16="http://schemas.microsoft.com/office/drawing/2014/main" id="{DE9D7F66-488B-6A42-12B3-08D1468FE6FB}"/>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15" name="object 62">
            <a:extLst>
              <a:ext uri="{FF2B5EF4-FFF2-40B4-BE49-F238E27FC236}">
                <a16:creationId xmlns:a16="http://schemas.microsoft.com/office/drawing/2014/main" id="{53C2626B-8EB4-BF69-CA36-308E2A6A6AD2}"/>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375899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F0D7-BB7B-D2EC-9712-7AB03E31F16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D1325DE-AF20-C8C7-3280-660A11804E06}"/>
              </a:ext>
            </a:extLst>
          </p:cNvPr>
          <p:cNvPicPr>
            <a:picLocks noChangeAspect="1"/>
          </p:cNvPicPr>
          <p:nvPr/>
        </p:nvPicPr>
        <p:blipFill>
          <a:blip r:embed="rId2"/>
          <a:srcRect/>
          <a:stretch/>
        </p:blipFill>
        <p:spPr>
          <a:xfrm>
            <a:off x="-2066" y="-1"/>
            <a:ext cx="7560000" cy="2357093"/>
          </a:xfrm>
          <a:prstGeom prst="rect">
            <a:avLst/>
          </a:prstGeom>
        </p:spPr>
      </p:pic>
      <p:sp>
        <p:nvSpPr>
          <p:cNvPr id="21" name="Triangle rectangle 20">
            <a:extLst>
              <a:ext uri="{FF2B5EF4-FFF2-40B4-BE49-F238E27FC236}">
                <a16:creationId xmlns:a16="http://schemas.microsoft.com/office/drawing/2014/main" id="{8C561B38-F554-7526-E3A4-64A3C74842C1}"/>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apèze 17">
            <a:extLst>
              <a:ext uri="{FF2B5EF4-FFF2-40B4-BE49-F238E27FC236}">
                <a16:creationId xmlns:a16="http://schemas.microsoft.com/office/drawing/2014/main" id="{6A147D7E-CAEB-9C54-E83D-3A437BAD433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EDF80CC-BFCC-67AF-6248-CFA33EEE6E21}"/>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a:extLst>
              <a:ext uri="{FF2B5EF4-FFF2-40B4-BE49-F238E27FC236}">
                <a16:creationId xmlns:a16="http://schemas.microsoft.com/office/drawing/2014/main" id="{B28E706A-ADD2-2363-4A74-0C92A5F244BE}"/>
              </a:ext>
            </a:extLst>
          </p:cNvPr>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a:extLst>
              <a:ext uri="{FF2B5EF4-FFF2-40B4-BE49-F238E27FC236}">
                <a16:creationId xmlns:a16="http://schemas.microsoft.com/office/drawing/2014/main" id="{DE7FDB42-4F6B-BAF1-B0C7-4DA873CABB29}"/>
              </a:ext>
            </a:extLst>
          </p:cNvPr>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a:extLst>
              <a:ext uri="{FF2B5EF4-FFF2-40B4-BE49-F238E27FC236}">
                <a16:creationId xmlns:a16="http://schemas.microsoft.com/office/drawing/2014/main" id="{CA9B8EAF-956C-CAFE-7102-241E22AEADB4}"/>
              </a:ext>
            </a:extLst>
          </p:cNvPr>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a:extLst>
              <a:ext uri="{FF2B5EF4-FFF2-40B4-BE49-F238E27FC236}">
                <a16:creationId xmlns:a16="http://schemas.microsoft.com/office/drawing/2014/main" id="{5B2E4A72-7905-7733-8EE4-E8BEE7493C56}"/>
              </a:ext>
            </a:extLst>
          </p:cNvPr>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a:extLst>
              <a:ext uri="{FF2B5EF4-FFF2-40B4-BE49-F238E27FC236}">
                <a16:creationId xmlns:a16="http://schemas.microsoft.com/office/drawing/2014/main" id="{FF5878E6-D30F-C8F0-5A1B-4D378A72215D}"/>
              </a:ext>
            </a:extLst>
          </p:cNvPr>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a:extLst>
              <a:ext uri="{FF2B5EF4-FFF2-40B4-BE49-F238E27FC236}">
                <a16:creationId xmlns:a16="http://schemas.microsoft.com/office/drawing/2014/main" id="{9DDCA1D6-F17C-6011-0B71-5FA750FA2568}"/>
              </a:ext>
            </a:extLst>
          </p:cNvPr>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a:extLst>
              <a:ext uri="{FF2B5EF4-FFF2-40B4-BE49-F238E27FC236}">
                <a16:creationId xmlns:a16="http://schemas.microsoft.com/office/drawing/2014/main" id="{6E742FEA-2AF0-4C99-FBA9-6E6E7DC0531E}"/>
              </a:ext>
            </a:extLst>
          </p:cNvPr>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a:extLst>
              <a:ext uri="{FF2B5EF4-FFF2-40B4-BE49-F238E27FC236}">
                <a16:creationId xmlns:a16="http://schemas.microsoft.com/office/drawing/2014/main" id="{C81F6388-EDA3-4881-FB95-7D69DD892C93}"/>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a:extLst>
              <a:ext uri="{FF2B5EF4-FFF2-40B4-BE49-F238E27FC236}">
                <a16:creationId xmlns:a16="http://schemas.microsoft.com/office/drawing/2014/main" id="{9B8DDEFE-E5E4-3201-B7DD-E2BE93F2A50B}"/>
              </a:ext>
            </a:extLst>
          </p:cNvPr>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a:extLst>
              <a:ext uri="{FF2B5EF4-FFF2-40B4-BE49-F238E27FC236}">
                <a16:creationId xmlns:a16="http://schemas.microsoft.com/office/drawing/2014/main" id="{22A2E05D-6F56-0C6C-BC77-D332F04790D8}"/>
              </a:ext>
            </a:extLst>
          </p:cNvPr>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64EB58C2-C322-DEFA-308A-D6F68B9975B4}"/>
              </a:ext>
            </a:extLst>
          </p:cNvPr>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a:extLst>
              <a:ext uri="{FF2B5EF4-FFF2-40B4-BE49-F238E27FC236}">
                <a16:creationId xmlns:a16="http://schemas.microsoft.com/office/drawing/2014/main" id="{67BD8E0B-52B1-2A24-ADC8-70F7E0DA3231}"/>
              </a:ext>
            </a:extLst>
          </p:cNvPr>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48E82FBC-E996-DAC8-0D84-E27EF132D53A}"/>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0C13BC31-3E75-E5EB-1B68-59918C7868D8}"/>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A1F57885-D20C-5772-65E3-EE5459207E15}"/>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2EF8A3E2-CBBA-E782-C939-D9AB5D675F5C}"/>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5</a:t>
            </a:fld>
            <a:r>
              <a:rPr lang="fr-FR" spc="-80" dirty="0"/>
              <a:t> </a:t>
            </a:r>
            <a:r>
              <a:rPr lang="fr-FR" dirty="0"/>
              <a:t>/</a:t>
            </a:r>
          </a:p>
        </p:txBody>
      </p:sp>
      <p:sp>
        <p:nvSpPr>
          <p:cNvPr id="46" name="object 46">
            <a:extLst>
              <a:ext uri="{FF2B5EF4-FFF2-40B4-BE49-F238E27FC236}">
                <a16:creationId xmlns:a16="http://schemas.microsoft.com/office/drawing/2014/main" id="{32C42CE2-798A-31FC-12A5-7CA09A2106D4}"/>
              </a:ext>
            </a:extLst>
          </p:cNvPr>
          <p:cNvSpPr txBox="1"/>
          <p:nvPr/>
        </p:nvSpPr>
        <p:spPr>
          <a:xfrm>
            <a:off x="290989" y="3435407"/>
            <a:ext cx="6992461" cy="6137578"/>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r>
              <a:rPr kumimoji="0" lang="fr-FR" sz="16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800" b="1" i="0" u="none" strike="noStrike" kern="1200" cap="none" spc="0" normalizeH="0" baseline="0" noProof="0" dirty="0">
                <a:ln>
                  <a:noFill/>
                </a:ln>
                <a:solidFill>
                  <a:srgbClr val="303030"/>
                </a:solidFill>
                <a:effectLst/>
                <a:uLnTx/>
                <a:uFillTx/>
                <a:latin typeface="Aeonik" panose="02010503030300000000" pitchFamily="2" charset="0"/>
                <a:ea typeface="+mn-ea"/>
                <a:cs typeface="+mn-cs"/>
              </a:rPr>
              <a:t>Jour 1</a:t>
            </a:r>
            <a:r>
              <a:rPr kumimoji="0" lang="fr-FR" sz="18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spc="-300" dirty="0">
              <a:solidFill>
                <a:srgbClr val="303030"/>
              </a:solidFill>
              <a:latin typeface="Aeonik" panose="020105030303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endParaRPr>
          </a:p>
          <a:p>
            <a:r>
              <a:rPr lang="fr-FR" sz="1200" dirty="0"/>
              <a:t>Présentation du smart </a:t>
            </a:r>
            <a:r>
              <a:rPr lang="fr-FR" sz="1200" dirty="0" err="1"/>
              <a:t>repair</a:t>
            </a:r>
            <a:r>
              <a:rPr lang="fr-FR" sz="1200" dirty="0"/>
              <a:t> appliqué aux jantes aluminium peintes et de son positionnement en atelier</a:t>
            </a:r>
            <a:br>
              <a:rPr lang="fr-FR" sz="1200" dirty="0"/>
            </a:br>
            <a:r>
              <a:rPr lang="fr-FR" sz="1200" dirty="0"/>
              <a:t>Comparatif réparation localisée UV / rénovation complète traditionnelle</a:t>
            </a:r>
            <a:br>
              <a:rPr lang="fr-FR" sz="1200" dirty="0"/>
            </a:br>
            <a:r>
              <a:rPr lang="fr-FR" sz="1200" dirty="0"/>
              <a:t>Analyse des cas d’usage en réparation de jantes (coups de trottoir, rayures, éclats)</a:t>
            </a:r>
            <a:br>
              <a:rPr lang="fr-FR" sz="1200" dirty="0"/>
            </a:br>
            <a:r>
              <a:rPr lang="fr-FR" sz="1200" dirty="0"/>
              <a:t>Diagnostic du défaut sur jante aluminium et préparation de la zone</a:t>
            </a:r>
            <a:br>
              <a:rPr lang="fr-FR" sz="1200" dirty="0"/>
            </a:br>
            <a:r>
              <a:rPr lang="fr-FR" sz="1200" dirty="0"/>
              <a:t>Nettoyage, décontamination et dégraissage du support</a:t>
            </a:r>
            <a:br>
              <a:rPr lang="fr-FR" sz="1200" dirty="0"/>
            </a:br>
            <a:r>
              <a:rPr lang="fr-FR" sz="1200" dirty="0"/>
              <a:t>Ponçage préparatoire adapté à la profondeur du défaut</a:t>
            </a:r>
            <a:br>
              <a:rPr lang="fr-FR" sz="1200" dirty="0"/>
            </a:br>
            <a:r>
              <a:rPr lang="fr-FR" sz="1200" dirty="0"/>
              <a:t>Présentation du matériel UV (mastic UV, apprêt UV, vernis UV, lampe de polymérisation, pistolet professionnel)</a:t>
            </a:r>
            <a:br>
              <a:rPr lang="fr-FR" sz="1200" dirty="0"/>
            </a:br>
            <a:r>
              <a:rPr lang="fr-FR" sz="1200" dirty="0"/>
              <a:t>Réglages du pistolet et paramètres d’application en spot </a:t>
            </a:r>
            <a:r>
              <a:rPr lang="fr-FR" sz="1200" dirty="0" err="1"/>
              <a:t>repair</a:t>
            </a:r>
            <a:br>
              <a:rPr lang="fr-FR" sz="1200" dirty="0"/>
            </a:br>
            <a:r>
              <a:rPr lang="fr-FR" sz="1200" dirty="0"/>
              <a:t>Application du mastic UV sur jante aluminium</a:t>
            </a:r>
            <a:br>
              <a:rPr lang="fr-FR" sz="1200" dirty="0"/>
            </a:br>
            <a:r>
              <a:rPr lang="fr-FR" sz="1200" dirty="0"/>
              <a:t>Séchage UV (gestion distance / angle / temps d’exposition)</a:t>
            </a:r>
            <a:br>
              <a:rPr lang="fr-FR" sz="1200" dirty="0"/>
            </a:br>
            <a:r>
              <a:rPr lang="fr-FR" sz="1200" dirty="0"/>
              <a:t>Ponçage après polymérisation et contrôle de la planéité</a:t>
            </a:r>
            <a:br>
              <a:rPr lang="fr-FR" sz="1200" dirty="0"/>
            </a:br>
            <a:r>
              <a:rPr lang="fr-FR" sz="1200" dirty="0"/>
              <a:t>Application de l’apprêt UV en réparation localisée</a:t>
            </a:r>
            <a:br>
              <a:rPr lang="fr-FR" sz="1200" dirty="0"/>
            </a:br>
            <a:r>
              <a:rPr lang="fr-FR" sz="1200" dirty="0"/>
              <a:t>Gestion des temps d’évaporation</a:t>
            </a:r>
            <a:br>
              <a:rPr lang="fr-FR" sz="1200" dirty="0"/>
            </a:br>
            <a:r>
              <a:rPr lang="fr-FR" sz="1200" dirty="0"/>
              <a:t>Séchage UV complet</a:t>
            </a:r>
            <a:br>
              <a:rPr lang="fr-FR" sz="1200" dirty="0"/>
            </a:br>
            <a:r>
              <a:rPr lang="fr-FR" sz="1200" dirty="0"/>
              <a:t>Contrôle de surface et préparation à la reteinte</a:t>
            </a:r>
            <a:br>
              <a:rPr lang="fr-FR" sz="1200" dirty="0"/>
            </a:br>
            <a:r>
              <a:rPr lang="fr-FR" sz="1200" dirty="0"/>
              <a:t>Organisation du poste smart </a:t>
            </a:r>
            <a:r>
              <a:rPr lang="fr-FR" sz="1200" dirty="0" err="1"/>
              <a:t>repair</a:t>
            </a:r>
            <a:r>
              <a:rPr lang="fr-FR" sz="1200" dirty="0"/>
              <a:t> UV et optimisation du flux atelier</a:t>
            </a:r>
          </a:p>
          <a:p>
            <a:br>
              <a:rPr lang="fr-FR" sz="1200" dirty="0"/>
            </a:br>
            <a:endParaRPr lang="fr-FR" sz="1200" dirty="0"/>
          </a:p>
          <a:p>
            <a:r>
              <a:rPr lang="fr-FR" sz="1200" b="1" dirty="0"/>
              <a:t>Matériel et équipements utilisés pendant la formation :</a:t>
            </a:r>
          </a:p>
          <a:p>
            <a:endParaRPr lang="fr-FR" sz="1200" b="1" dirty="0"/>
          </a:p>
          <a:p>
            <a:r>
              <a:rPr lang="fr-FR" sz="1200" dirty="0"/>
              <a:t>La formation s’appuie exclusivement sur du matériel professionnel dédié à la réparation de jantes aluminium en smart </a:t>
            </a:r>
            <a:r>
              <a:rPr lang="fr-FR" sz="1200" dirty="0" err="1"/>
              <a:t>repair</a:t>
            </a:r>
            <a:r>
              <a:rPr lang="fr-FR" sz="1200" dirty="0"/>
              <a:t> avec technologies UV.</a:t>
            </a:r>
            <a:br>
              <a:rPr lang="fr-FR" sz="1200" dirty="0"/>
            </a:br>
            <a:r>
              <a:rPr lang="fr-FR" sz="1200" dirty="0"/>
              <a:t>Les stagiaires travaillent avec des produits mono-composants à polymérisation UV (mastic UV, apprêt UV, vernis UV), une lampe de polymérisation adaptée ainsi qu’un pistolet professionnel de précision.</a:t>
            </a:r>
          </a:p>
          <a:p>
            <a:r>
              <a:rPr lang="fr-FR" sz="1200" dirty="0"/>
              <a:t>L’ensemble des démonstrations et mises en pratique est réalisé sur jantes aluminium peintes réelles, dans des conditions proches de la réalité atelier.</a:t>
            </a:r>
          </a:p>
          <a:p>
            <a:r>
              <a:rPr lang="fr-FR" sz="1200" dirty="0"/>
              <a:t>Chaque participant bénéficie d’un environnement professionnel complet permettant une mise en application immédiate dès le retour en atelier.</a:t>
            </a:r>
          </a:p>
          <a:p>
            <a:pPr marL="171450" lvl="0" indent="-171450">
              <a:buFont typeface="Arial" panose="020B0604020202020204" pitchFamily="34" charset="0"/>
              <a:buChar char="•"/>
              <a:defRPr/>
            </a:pPr>
            <a:endParaRPr lang="fr-FR" dirty="0">
              <a:solidFill>
                <a:srgbClr val="303030"/>
              </a:solidFill>
              <a:latin typeface="Aeonik" panose="02010503030300000000" pitchFamily="2" charset="0"/>
            </a:endParaRPr>
          </a:p>
        </p:txBody>
      </p:sp>
      <p:sp>
        <p:nvSpPr>
          <p:cNvPr id="16" name="ZoneTexte 15">
            <a:extLst>
              <a:ext uri="{FF2B5EF4-FFF2-40B4-BE49-F238E27FC236}">
                <a16:creationId xmlns:a16="http://schemas.microsoft.com/office/drawing/2014/main" id="{37C3BF4C-A6EC-4066-19D3-B0CCAA409103}"/>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CONTENU</a:t>
            </a:r>
          </a:p>
        </p:txBody>
      </p:sp>
      <p:sp>
        <p:nvSpPr>
          <p:cNvPr id="5" name="object 32">
            <a:extLst>
              <a:ext uri="{FF2B5EF4-FFF2-40B4-BE49-F238E27FC236}">
                <a16:creationId xmlns:a16="http://schemas.microsoft.com/office/drawing/2014/main" id="{E7A567AC-1632-E8F0-11AA-2C534698627E}"/>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6" name="object 32">
            <a:extLst>
              <a:ext uri="{FF2B5EF4-FFF2-40B4-BE49-F238E27FC236}">
                <a16:creationId xmlns:a16="http://schemas.microsoft.com/office/drawing/2014/main" id="{5712B59B-D136-58C3-C19C-81ABADF40B77}"/>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3" name="object 32">
            <a:extLst>
              <a:ext uri="{FF2B5EF4-FFF2-40B4-BE49-F238E27FC236}">
                <a16:creationId xmlns:a16="http://schemas.microsoft.com/office/drawing/2014/main" id="{F28E4A08-ECCC-FFE2-CBB8-5D47E6D8B2AF}"/>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22" name="object 62">
            <a:extLst>
              <a:ext uri="{FF2B5EF4-FFF2-40B4-BE49-F238E27FC236}">
                <a16:creationId xmlns:a16="http://schemas.microsoft.com/office/drawing/2014/main" id="{CABE65BE-5269-9BB0-D442-C682FEBD77BE}"/>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286952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84B1E-CC74-706F-8635-D7CB2292970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C477575-002C-1F5C-AF8E-5ADE896103F9}"/>
              </a:ext>
            </a:extLst>
          </p:cNvPr>
          <p:cNvPicPr>
            <a:picLocks noChangeAspect="1"/>
          </p:cNvPicPr>
          <p:nvPr/>
        </p:nvPicPr>
        <p:blipFill>
          <a:blip r:embed="rId2"/>
          <a:srcRect/>
          <a:stretch/>
        </p:blipFill>
        <p:spPr>
          <a:xfrm>
            <a:off x="-2066" y="-1"/>
            <a:ext cx="7560000" cy="2357093"/>
          </a:xfrm>
          <a:prstGeom prst="rect">
            <a:avLst/>
          </a:prstGeom>
        </p:spPr>
      </p:pic>
      <p:sp>
        <p:nvSpPr>
          <p:cNvPr id="21" name="Triangle rectangle 20">
            <a:extLst>
              <a:ext uri="{FF2B5EF4-FFF2-40B4-BE49-F238E27FC236}">
                <a16:creationId xmlns:a16="http://schemas.microsoft.com/office/drawing/2014/main" id="{84E9198B-0E40-9B57-2B99-BBAB331A28B3}"/>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apèze 17">
            <a:extLst>
              <a:ext uri="{FF2B5EF4-FFF2-40B4-BE49-F238E27FC236}">
                <a16:creationId xmlns:a16="http://schemas.microsoft.com/office/drawing/2014/main" id="{1C220114-6BC0-B92A-8B10-5368DCE1830B}"/>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0404EAF-B715-B274-71C9-7602938C2B61}"/>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10">
            <a:extLst>
              <a:ext uri="{FF2B5EF4-FFF2-40B4-BE49-F238E27FC236}">
                <a16:creationId xmlns:a16="http://schemas.microsoft.com/office/drawing/2014/main" id="{AFB31347-DCE3-69AC-79C2-3D0DE521B28F}"/>
              </a:ext>
            </a:extLst>
          </p:cNvPr>
          <p:cNvSpPr/>
          <p:nvPr/>
        </p:nvSpPr>
        <p:spPr>
          <a:xfrm>
            <a:off x="1584093"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1" name="object 11">
            <a:extLst>
              <a:ext uri="{FF2B5EF4-FFF2-40B4-BE49-F238E27FC236}">
                <a16:creationId xmlns:a16="http://schemas.microsoft.com/office/drawing/2014/main" id="{DA649BEF-A9EB-5586-43B8-2FFECC08241F}"/>
              </a:ext>
            </a:extLst>
          </p:cNvPr>
          <p:cNvSpPr/>
          <p:nvPr/>
        </p:nvSpPr>
        <p:spPr>
          <a:xfrm>
            <a:off x="1584093"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2" name="object 12">
            <a:extLst>
              <a:ext uri="{FF2B5EF4-FFF2-40B4-BE49-F238E27FC236}">
                <a16:creationId xmlns:a16="http://schemas.microsoft.com/office/drawing/2014/main" id="{3FCDB0B1-3A70-76EE-BF13-6BBF1F068903}"/>
              </a:ext>
            </a:extLst>
          </p:cNvPr>
          <p:cNvSpPr/>
          <p:nvPr/>
        </p:nvSpPr>
        <p:spPr>
          <a:xfrm>
            <a:off x="4328149" y="4411749"/>
            <a:ext cx="0" cy="57150"/>
          </a:xfrm>
          <a:custGeom>
            <a:avLst/>
            <a:gdLst/>
            <a:ahLst/>
            <a:cxnLst/>
            <a:rect l="l" t="t" r="r" b="b"/>
            <a:pathLst>
              <a:path h="57150">
                <a:moveTo>
                  <a:pt x="0" y="0"/>
                </a:moveTo>
                <a:lnTo>
                  <a:pt x="0" y="56654"/>
                </a:lnTo>
              </a:path>
            </a:pathLst>
          </a:custGeom>
          <a:ln w="12700">
            <a:solidFill>
              <a:srgbClr val="636466"/>
            </a:solidFill>
            <a:prstDash val="dot"/>
          </a:ln>
        </p:spPr>
        <p:txBody>
          <a:bodyPr wrap="square" lIns="0" tIns="0" rIns="0" bIns="0" rtlCol="0"/>
          <a:lstStyle/>
          <a:p>
            <a:endParaRPr dirty="0"/>
          </a:p>
        </p:txBody>
      </p:sp>
      <p:sp>
        <p:nvSpPr>
          <p:cNvPr id="13" name="object 13">
            <a:extLst>
              <a:ext uri="{FF2B5EF4-FFF2-40B4-BE49-F238E27FC236}">
                <a16:creationId xmlns:a16="http://schemas.microsoft.com/office/drawing/2014/main" id="{5BF9A242-F91C-73AE-808C-EB71AE46FA87}"/>
              </a:ext>
            </a:extLst>
          </p:cNvPr>
          <p:cNvSpPr/>
          <p:nvPr/>
        </p:nvSpPr>
        <p:spPr>
          <a:xfrm>
            <a:off x="4328149" y="437398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4" name="object 14">
            <a:extLst>
              <a:ext uri="{FF2B5EF4-FFF2-40B4-BE49-F238E27FC236}">
                <a16:creationId xmlns:a16="http://schemas.microsoft.com/office/drawing/2014/main" id="{24624481-F5B7-9DFF-0F1D-23FBDCB5376C}"/>
              </a:ext>
            </a:extLst>
          </p:cNvPr>
          <p:cNvSpPr/>
          <p:nvPr/>
        </p:nvSpPr>
        <p:spPr>
          <a:xfrm>
            <a:off x="4328149" y="448728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7" name="object 17">
            <a:extLst>
              <a:ext uri="{FF2B5EF4-FFF2-40B4-BE49-F238E27FC236}">
                <a16:creationId xmlns:a16="http://schemas.microsoft.com/office/drawing/2014/main" id="{DF9658F9-8253-AB84-5304-4E0AE28B8081}"/>
              </a:ext>
            </a:extLst>
          </p:cNvPr>
          <p:cNvSpPr/>
          <p:nvPr/>
        </p:nvSpPr>
        <p:spPr>
          <a:xfrm>
            <a:off x="1584093" y="638403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19" name="object 19">
            <a:extLst>
              <a:ext uri="{FF2B5EF4-FFF2-40B4-BE49-F238E27FC236}">
                <a16:creationId xmlns:a16="http://schemas.microsoft.com/office/drawing/2014/main" id="{2E41E41C-5FA6-9414-4FA2-4F78CA55666A}"/>
              </a:ext>
            </a:extLst>
          </p:cNvPr>
          <p:cNvSpPr/>
          <p:nvPr/>
        </p:nvSpPr>
        <p:spPr>
          <a:xfrm>
            <a:off x="1584093" y="7571268"/>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20" name="object 20">
            <a:extLst>
              <a:ext uri="{FF2B5EF4-FFF2-40B4-BE49-F238E27FC236}">
                <a16:creationId xmlns:a16="http://schemas.microsoft.com/office/drawing/2014/main" id="{A8EAB490-8A47-629E-94CD-F0D735054F9A}"/>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8" name="object 48">
            <a:extLst>
              <a:ext uri="{FF2B5EF4-FFF2-40B4-BE49-F238E27FC236}">
                <a16:creationId xmlns:a16="http://schemas.microsoft.com/office/drawing/2014/main" id="{110D5BED-E03C-B1E0-9675-30DA51290602}"/>
              </a:ext>
            </a:extLst>
          </p:cNvPr>
          <p:cNvSpPr/>
          <p:nvPr/>
        </p:nvSpPr>
        <p:spPr>
          <a:xfrm>
            <a:off x="1584093" y="284253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49" name="object 49">
            <a:extLst>
              <a:ext uri="{FF2B5EF4-FFF2-40B4-BE49-F238E27FC236}">
                <a16:creationId xmlns:a16="http://schemas.microsoft.com/office/drawing/2014/main" id="{52E85EAD-D28F-43BA-BD47-1FC41046E7DC}"/>
              </a:ext>
            </a:extLst>
          </p:cNvPr>
          <p:cNvSpPr/>
          <p:nvPr/>
        </p:nvSpPr>
        <p:spPr>
          <a:xfrm>
            <a:off x="1584093" y="3975100"/>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1D464F3B-6A0A-D3B9-030D-4531258FEA5A}"/>
              </a:ext>
            </a:extLst>
          </p:cNvPr>
          <p:cNvSpPr/>
          <p:nvPr/>
        </p:nvSpPr>
        <p:spPr>
          <a:xfrm>
            <a:off x="1584093" y="5307703"/>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92" name="object 49">
            <a:extLst>
              <a:ext uri="{FF2B5EF4-FFF2-40B4-BE49-F238E27FC236}">
                <a16:creationId xmlns:a16="http://schemas.microsoft.com/office/drawing/2014/main" id="{DB02D63E-3156-B505-2603-40DE1D8CDDC6}"/>
              </a:ext>
            </a:extLst>
          </p:cNvPr>
          <p:cNvSpPr/>
          <p:nvPr/>
        </p:nvSpPr>
        <p:spPr>
          <a:xfrm>
            <a:off x="1570157" y="5794287"/>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B832C76F-8674-A0AA-1908-B04E81B01DBF}"/>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ED5BA6CE-4955-D283-BAD8-DAAE9C2F696D}"/>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5F8BCED7-DF27-0E8B-62B0-3DE998744FF4}"/>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B231B5CD-2550-A0CC-90FB-D096C0321DF4}"/>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6</a:t>
            </a:fld>
            <a:r>
              <a:rPr lang="fr-FR" spc="-80" dirty="0"/>
              <a:t> </a:t>
            </a:r>
            <a:r>
              <a:rPr lang="fr-FR" dirty="0"/>
              <a:t>/</a:t>
            </a:r>
          </a:p>
        </p:txBody>
      </p:sp>
      <p:sp>
        <p:nvSpPr>
          <p:cNvPr id="46" name="object 46">
            <a:extLst>
              <a:ext uri="{FF2B5EF4-FFF2-40B4-BE49-F238E27FC236}">
                <a16:creationId xmlns:a16="http://schemas.microsoft.com/office/drawing/2014/main" id="{E023D338-2893-ABC4-7569-3D74F8CD148B}"/>
              </a:ext>
            </a:extLst>
          </p:cNvPr>
          <p:cNvSpPr txBox="1"/>
          <p:nvPr/>
        </p:nvSpPr>
        <p:spPr>
          <a:xfrm>
            <a:off x="290989" y="3435407"/>
            <a:ext cx="6992461" cy="4383251"/>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r>
              <a:rPr kumimoji="0" lang="fr-FR" sz="16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800" b="1" i="0" u="none" strike="noStrike" kern="1200" cap="none" spc="0" normalizeH="0" baseline="0" noProof="0" dirty="0">
                <a:ln>
                  <a:noFill/>
                </a:ln>
                <a:solidFill>
                  <a:srgbClr val="303030"/>
                </a:solidFill>
                <a:effectLst/>
                <a:uLnTx/>
                <a:uFillTx/>
                <a:latin typeface="Aeonik" panose="02010503030300000000" pitchFamily="2" charset="0"/>
                <a:ea typeface="+mn-ea"/>
                <a:cs typeface="+mn-cs"/>
              </a:rPr>
              <a:t>Jour </a:t>
            </a:r>
            <a:r>
              <a:rPr lang="fr-FR" b="1" dirty="0">
                <a:solidFill>
                  <a:srgbClr val="303030"/>
                </a:solidFill>
                <a:latin typeface="Aeonik" panose="02010503030300000000" pitchFamily="2" charset="0"/>
              </a:rPr>
              <a:t>2</a:t>
            </a:r>
            <a:r>
              <a:rPr kumimoji="0" lang="fr-FR" sz="1800" b="1"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a:t>
            </a:r>
            <a:r>
              <a:rPr kumimoji="0" lang="fr-FR" sz="16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rPr>
              <a:t>--- --- --- --- ---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spc="-300" dirty="0">
              <a:solidFill>
                <a:srgbClr val="303030"/>
              </a:solidFill>
              <a:latin typeface="Aeonik" panose="020105030303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300" normalizeH="0" baseline="0" noProof="0" dirty="0">
              <a:ln>
                <a:noFill/>
              </a:ln>
              <a:solidFill>
                <a:srgbClr val="303030"/>
              </a:solidFill>
              <a:effectLst/>
              <a:uLnTx/>
              <a:uFillTx/>
              <a:latin typeface="Aeonik" panose="02010503030300000000" pitchFamily="2" charset="0"/>
              <a:ea typeface="+mn-ea"/>
              <a:cs typeface="+mn-cs"/>
            </a:endParaRPr>
          </a:p>
          <a:p>
            <a:r>
              <a:rPr lang="fr-FR" sz="1200" dirty="0"/>
              <a:t>Rappel des fondamentaux techniques et validation des acquis du Jour 1</a:t>
            </a:r>
            <a:br>
              <a:rPr lang="fr-FR" sz="1200" dirty="0"/>
            </a:br>
            <a:r>
              <a:rPr lang="fr-FR" sz="1200" dirty="0"/>
              <a:t>Préparation complète d’une jante aluminium peinte en autonomie supervisée</a:t>
            </a:r>
            <a:br>
              <a:rPr lang="fr-FR" sz="1200" dirty="0"/>
            </a:br>
            <a:r>
              <a:rPr lang="fr-FR" sz="1200" dirty="0"/>
              <a:t>Application du mastic UV selon différents types de défauts (léger, moyen, manque de matière)</a:t>
            </a:r>
            <a:br>
              <a:rPr lang="fr-FR" sz="1200" dirty="0"/>
            </a:br>
            <a:r>
              <a:rPr lang="fr-FR" sz="1200" dirty="0"/>
              <a:t>Maîtrise des paramètres de polymérisation UV et contrôle du durcissement</a:t>
            </a:r>
            <a:br>
              <a:rPr lang="fr-FR" sz="1200" dirty="0"/>
            </a:br>
            <a:r>
              <a:rPr lang="fr-FR" sz="1200" dirty="0"/>
              <a:t>Ponçage technique et mise en forme précise des zones réparées</a:t>
            </a:r>
            <a:br>
              <a:rPr lang="fr-FR" sz="1200" dirty="0"/>
            </a:br>
            <a:r>
              <a:rPr lang="fr-FR" sz="1200" dirty="0"/>
              <a:t>Application de l’apprêt UV en réparation localisée (spot </a:t>
            </a:r>
            <a:r>
              <a:rPr lang="fr-FR" sz="1200" dirty="0" err="1"/>
              <a:t>repair</a:t>
            </a:r>
            <a:r>
              <a:rPr lang="fr-FR" sz="1200" dirty="0"/>
              <a:t>)</a:t>
            </a:r>
            <a:br>
              <a:rPr lang="fr-FR" sz="1200" dirty="0"/>
            </a:br>
            <a:r>
              <a:rPr lang="fr-FR" sz="1200" dirty="0"/>
              <a:t>Ponçage de finition avant mise en teinte</a:t>
            </a:r>
            <a:br>
              <a:rPr lang="fr-FR" sz="1200" dirty="0"/>
            </a:br>
            <a:r>
              <a:rPr lang="fr-FR" sz="1200" dirty="0"/>
              <a:t>Techniques de reteinte localisée et gestion de la fusion visuelle</a:t>
            </a:r>
            <a:br>
              <a:rPr lang="fr-FR" sz="1200" dirty="0"/>
            </a:br>
            <a:r>
              <a:rPr lang="fr-FR" sz="1200" dirty="0"/>
              <a:t>Application du vernis UV et contrôle de la brillance</a:t>
            </a:r>
            <a:br>
              <a:rPr lang="fr-FR" sz="1200" dirty="0"/>
            </a:br>
            <a:r>
              <a:rPr lang="fr-FR" sz="1200" dirty="0"/>
              <a:t>Séchage UV final et inspection qualité</a:t>
            </a:r>
            <a:br>
              <a:rPr lang="fr-FR" sz="1200" dirty="0"/>
            </a:br>
            <a:r>
              <a:rPr lang="fr-FR" sz="1200" dirty="0"/>
              <a:t>Identification et correction des défauts d’application</a:t>
            </a:r>
            <a:br>
              <a:rPr lang="fr-FR" sz="1200" dirty="0"/>
            </a:br>
            <a:r>
              <a:rPr lang="fr-FR" sz="1200" dirty="0"/>
              <a:t>Séquences d’abrasifs adaptées aux finitions professionnelles</a:t>
            </a:r>
            <a:br>
              <a:rPr lang="fr-FR" sz="1200" dirty="0"/>
            </a:br>
            <a:r>
              <a:rPr lang="fr-FR" sz="1200" dirty="0"/>
              <a:t>Contrôle qualité final avant restitution client</a:t>
            </a:r>
          </a:p>
          <a:p>
            <a:br>
              <a:rPr lang="fr-FR" sz="1200" dirty="0"/>
            </a:br>
            <a:endParaRPr lang="fr-FR" sz="1200" dirty="0"/>
          </a:p>
          <a:p>
            <a:r>
              <a:rPr lang="fr-FR" sz="1200" b="1" dirty="0"/>
              <a:t>Mise en situation complète</a:t>
            </a:r>
          </a:p>
          <a:p>
            <a:r>
              <a:rPr lang="fr-FR" sz="1200" dirty="0"/>
              <a:t>Réalisation d’une réparation complète de jante aluminium peinte en conditions réelles atelier, de l’analyse du défaut jusqu’à la finition vernie.</a:t>
            </a:r>
          </a:p>
          <a:p>
            <a:r>
              <a:rPr lang="fr-FR" sz="1200" dirty="0"/>
              <a:t>Objectif : valider l’autonomie technique du stagiaire et garantir une mise en application immédiate en centre esthétique, carrosserie rapide ou atelier indépendant.</a:t>
            </a:r>
          </a:p>
        </p:txBody>
      </p:sp>
      <p:sp>
        <p:nvSpPr>
          <p:cNvPr id="16" name="ZoneTexte 15">
            <a:extLst>
              <a:ext uri="{FF2B5EF4-FFF2-40B4-BE49-F238E27FC236}">
                <a16:creationId xmlns:a16="http://schemas.microsoft.com/office/drawing/2014/main" id="{5A2701BB-A720-5A19-5505-C18429ACCA10}"/>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CONTENU</a:t>
            </a:r>
          </a:p>
        </p:txBody>
      </p:sp>
      <p:sp>
        <p:nvSpPr>
          <p:cNvPr id="5" name="object 32">
            <a:extLst>
              <a:ext uri="{FF2B5EF4-FFF2-40B4-BE49-F238E27FC236}">
                <a16:creationId xmlns:a16="http://schemas.microsoft.com/office/drawing/2014/main" id="{A47942E5-E916-BDF3-D9CC-C6C07BB993B9}"/>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6" name="object 32">
            <a:extLst>
              <a:ext uri="{FF2B5EF4-FFF2-40B4-BE49-F238E27FC236}">
                <a16:creationId xmlns:a16="http://schemas.microsoft.com/office/drawing/2014/main" id="{8FD17E9C-F7C6-3EDB-A262-3DC7B374D784}"/>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3" name="object 32">
            <a:extLst>
              <a:ext uri="{FF2B5EF4-FFF2-40B4-BE49-F238E27FC236}">
                <a16:creationId xmlns:a16="http://schemas.microsoft.com/office/drawing/2014/main" id="{8CBA8111-BEE7-8348-96E5-1C2C8F3CE4FD}"/>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22" name="object 62">
            <a:extLst>
              <a:ext uri="{FF2B5EF4-FFF2-40B4-BE49-F238E27FC236}">
                <a16:creationId xmlns:a16="http://schemas.microsoft.com/office/drawing/2014/main" id="{53A2A117-0F7F-6015-D6BB-20DAF6761634}"/>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28493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DED1-74E6-2905-04B3-CDBDC497098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C3B527C-7A0A-4AC5-2374-FF03ED80C4ED}"/>
              </a:ext>
            </a:extLst>
          </p:cNvPr>
          <p:cNvPicPr>
            <a:picLocks noChangeAspect="1"/>
          </p:cNvPicPr>
          <p:nvPr/>
        </p:nvPicPr>
        <p:blipFill>
          <a:blip r:embed="rId2"/>
          <a:srcRect/>
          <a:stretch/>
        </p:blipFill>
        <p:spPr>
          <a:xfrm>
            <a:off x="-2066" y="-1"/>
            <a:ext cx="7560000" cy="2357093"/>
          </a:xfrm>
          <a:prstGeom prst="rect">
            <a:avLst/>
          </a:prstGeom>
        </p:spPr>
      </p:pic>
      <p:sp>
        <p:nvSpPr>
          <p:cNvPr id="3" name="Triangle rectangle 2">
            <a:extLst>
              <a:ext uri="{FF2B5EF4-FFF2-40B4-BE49-F238E27FC236}">
                <a16:creationId xmlns:a16="http://schemas.microsoft.com/office/drawing/2014/main" id="{9BD09517-87BA-D9BA-4D66-00ADB0F9C922}"/>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Trapèze 52">
            <a:extLst>
              <a:ext uri="{FF2B5EF4-FFF2-40B4-BE49-F238E27FC236}">
                <a16:creationId xmlns:a16="http://schemas.microsoft.com/office/drawing/2014/main" id="{0886982C-311F-0C0D-C9EF-7953A01C8A9E}"/>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682507DB-9622-44D2-1989-F5C21B37439C}"/>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48B426D9-C798-0F02-26D5-CF82672C8249}"/>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9932D1B5-829D-1FD2-1EE1-32FC881858B9}"/>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DE459500-97EE-1C74-2944-BDC10C1BBFB3}"/>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207E8E5B-853E-08CA-EF56-9801CEB8B067}"/>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A591E438-0828-B1E1-9AD6-D2140499E2E8}"/>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7</a:t>
            </a:fld>
            <a:r>
              <a:rPr lang="fr-FR" spc="-80" dirty="0"/>
              <a:t> </a:t>
            </a:r>
            <a:r>
              <a:rPr lang="fr-FR" dirty="0"/>
              <a:t>/</a:t>
            </a:r>
          </a:p>
        </p:txBody>
      </p:sp>
      <p:sp>
        <p:nvSpPr>
          <p:cNvPr id="5" name="ZoneTexte 4">
            <a:extLst>
              <a:ext uri="{FF2B5EF4-FFF2-40B4-BE49-F238E27FC236}">
                <a16:creationId xmlns:a16="http://schemas.microsoft.com/office/drawing/2014/main" id="{63F07101-D13C-C6BF-D51F-1B899A833B87}"/>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MODALITÉS</a:t>
            </a:r>
          </a:p>
        </p:txBody>
      </p:sp>
      <p:sp>
        <p:nvSpPr>
          <p:cNvPr id="43" name="object 46">
            <a:extLst>
              <a:ext uri="{FF2B5EF4-FFF2-40B4-BE49-F238E27FC236}">
                <a16:creationId xmlns:a16="http://schemas.microsoft.com/office/drawing/2014/main" id="{39A65F88-E143-E3A0-D9A6-80236D48745B}"/>
              </a:ext>
            </a:extLst>
          </p:cNvPr>
          <p:cNvSpPr txBox="1"/>
          <p:nvPr/>
        </p:nvSpPr>
        <p:spPr>
          <a:xfrm>
            <a:off x="361216" y="3529281"/>
            <a:ext cx="6992461" cy="5121915"/>
          </a:xfrm>
          <a:prstGeom prst="rect">
            <a:avLst/>
          </a:prstGeom>
        </p:spPr>
        <p:txBody>
          <a:bodyPr vert="horz" wrap="square" lIns="0" tIns="12700" rIns="0" bIns="0" rtlCol="0">
            <a:spAutoFit/>
          </a:bodyPr>
          <a:lstStyle/>
          <a:p>
            <a:pPr algn="ctr">
              <a:buNone/>
            </a:pPr>
            <a:r>
              <a:rPr lang="fr-FR" sz="1600" spc="-300" dirty="0">
                <a:solidFill>
                  <a:srgbClr val="303030"/>
                </a:solidFill>
                <a:latin typeface="Aeonik" panose="02010503030300000000" pitchFamily="2" charset="0"/>
              </a:rPr>
              <a:t>--- --- --- --- --- --- </a:t>
            </a:r>
            <a:r>
              <a:rPr lang="fr-FR" sz="1600" b="1" spc="-300" dirty="0">
                <a:solidFill>
                  <a:srgbClr val="303030"/>
                </a:solidFill>
                <a:latin typeface="Aeonik" panose="02010503030300000000" pitchFamily="2" charset="0"/>
              </a:rPr>
              <a:t>           </a:t>
            </a:r>
            <a:r>
              <a:rPr lang="fr-FR" b="1" dirty="0">
                <a:solidFill>
                  <a:srgbClr val="303030"/>
                </a:solidFill>
                <a:latin typeface="Aeonik" panose="02010503030300000000" pitchFamily="2" charset="0"/>
              </a:rPr>
              <a:t>Modalités pédagogiques</a:t>
            </a:r>
            <a:r>
              <a:rPr lang="fr-FR" b="1"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lgn="ct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dirty="0"/>
              <a:t>Formation majoritairement pratique (environ 85 à 90 % du temps en atelier sur jantes aluminium peintes).</a:t>
            </a:r>
          </a:p>
          <a:p>
            <a:pPr marL="171450" indent="-171450">
              <a:buFont typeface="Arial" panose="020B0604020202020204" pitchFamily="34" charset="0"/>
              <a:buChar char="•"/>
            </a:pPr>
            <a:r>
              <a:rPr lang="fr-FR" sz="1200" dirty="0"/>
              <a:t>Apports théoriques ciblés pour comprendre le smart </a:t>
            </a:r>
            <a:r>
              <a:rPr lang="fr-FR" sz="1200" dirty="0" err="1"/>
              <a:t>repair</a:t>
            </a:r>
            <a:r>
              <a:rPr lang="fr-FR" sz="1200" dirty="0"/>
              <a:t> appliqué aux jantes, le process UV, son positionnement face à une rénovation complète traditionnelle et ses contraintes techniques spécifiques aux supports aluminium.</a:t>
            </a:r>
          </a:p>
          <a:p>
            <a:pPr marL="171450" indent="-171450">
              <a:buFont typeface="Arial" panose="020B0604020202020204" pitchFamily="34" charset="0"/>
              <a:buChar char="•"/>
            </a:pPr>
            <a:r>
              <a:rPr lang="fr-FR" sz="1200" dirty="0"/>
              <a:t>Démonstrations complètes par le formateur sur chaque étape clé du procédé : préparation, application du mastic UV, polymérisation, application de l’apprêt UV, reteinte, vernis UV et finitions.</a:t>
            </a:r>
          </a:p>
          <a:p>
            <a:pPr marL="171450" indent="-171450">
              <a:buFont typeface="Arial" panose="020B0604020202020204" pitchFamily="34" charset="0"/>
              <a:buChar char="•"/>
            </a:pPr>
            <a:r>
              <a:rPr lang="fr-FR" sz="1200" dirty="0"/>
              <a:t>Mise en pratique encadrée sur jantes aluminium peintes réelles ou supports d’entraînement dédiés.</a:t>
            </a:r>
          </a:p>
          <a:p>
            <a:pPr marL="171450" indent="-171450">
              <a:buFont typeface="Arial" panose="020B0604020202020204" pitchFamily="34" charset="0"/>
              <a:buChar char="•"/>
            </a:pPr>
            <a:r>
              <a:rPr lang="fr-FR" sz="1200" dirty="0"/>
              <a:t>Travail précis sur les réglages du matériel professionnel, les épaisseurs d’application, les paramètres de polymérisation UV et les séquences de ponçage adaptées aux formes spécifiques des jantes.</a:t>
            </a:r>
          </a:p>
          <a:p>
            <a:pPr marL="171450" indent="-171450">
              <a:buFont typeface="Arial" panose="020B0604020202020204" pitchFamily="34" charset="0"/>
              <a:buChar char="•"/>
            </a:pPr>
            <a:r>
              <a:rPr lang="fr-FR" sz="1200" dirty="0"/>
              <a:t>Corrections individualisées et ajustements techniques en temps réel afin de garantir la maîtrise des gestes professionnels.</a:t>
            </a:r>
          </a:p>
          <a:p>
            <a:pPr marL="171450" indent="-171450">
              <a:buFont typeface="Arial" panose="020B0604020202020204" pitchFamily="34" charset="0"/>
              <a:buChar char="•"/>
            </a:pPr>
            <a:r>
              <a:rPr lang="fr-FR" sz="1200" dirty="0"/>
              <a:t>Échanges techniques continus sur les problématiques rencontrées en atelier : organisation du poste smart </a:t>
            </a:r>
            <a:r>
              <a:rPr lang="fr-FR" sz="1200" dirty="0" err="1"/>
              <a:t>repair</a:t>
            </a:r>
            <a:r>
              <a:rPr lang="fr-FR" sz="1200" dirty="0"/>
              <a:t>, rentabilité, gestion du temps et qualité de finition.</a:t>
            </a: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algn="ctr">
              <a:buNone/>
            </a:pPr>
            <a:r>
              <a:rPr lang="fr-FR" sz="1600" spc="-300" dirty="0">
                <a:solidFill>
                  <a:srgbClr val="303030"/>
                </a:solidFill>
                <a:latin typeface="Aeonik" panose="02010503030300000000" pitchFamily="2" charset="0"/>
              </a:rPr>
              <a:t>--- --- --- --- --- ---           </a:t>
            </a:r>
            <a:r>
              <a:rPr lang="fr-FR" b="1" dirty="0">
                <a:solidFill>
                  <a:srgbClr val="303030"/>
                </a:solidFill>
                <a:latin typeface="Aeonik" panose="02010503030300000000" pitchFamily="2" charset="0"/>
              </a:rPr>
              <a:t>Modalités d’évaluation</a:t>
            </a:r>
            <a:r>
              <a:rPr lang="fr-FR" sz="1600" b="1"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lgn="ct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dirty="0"/>
              <a:t>Évaluation continue tout au long de la formation en situation réelle d’atelier sur jantes aluminium peintes.</a:t>
            </a:r>
          </a:p>
          <a:p>
            <a:pPr marL="171450" indent="-171450">
              <a:buFont typeface="Arial" panose="020B0604020202020204" pitchFamily="34" charset="0"/>
              <a:buChar char="•"/>
            </a:pPr>
            <a:r>
              <a:rPr lang="fr-FR" sz="1200" dirty="0"/>
              <a:t>Observation des gestes techniques lors du diagnostic, de la préparation du support, de l’application du mastic UV, de la pulvérisation de l’apprêt UV, de la reteinte et du vernis UV.</a:t>
            </a:r>
          </a:p>
          <a:p>
            <a:pPr marL="171450" indent="-171450">
              <a:buFont typeface="Arial" panose="020B0604020202020204" pitchFamily="34" charset="0"/>
              <a:buChar char="•"/>
            </a:pPr>
            <a:r>
              <a:rPr lang="fr-FR" sz="1200" dirty="0"/>
              <a:t>Vérification du respect des protocoles smart </a:t>
            </a:r>
            <a:r>
              <a:rPr lang="fr-FR" sz="1200" dirty="0" err="1"/>
              <a:t>repair</a:t>
            </a:r>
            <a:r>
              <a:rPr lang="fr-FR" sz="1200" dirty="0"/>
              <a:t> &amp; process UV : préparation, application, polymérisation, ponçage et contrôle qualité final.</a:t>
            </a:r>
          </a:p>
          <a:p>
            <a:pPr marL="171450" indent="-171450">
              <a:buFont typeface="Arial" panose="020B0604020202020204" pitchFamily="34" charset="0"/>
              <a:buChar char="•"/>
            </a:pPr>
            <a:r>
              <a:rPr lang="fr-FR" sz="1200" dirty="0"/>
              <a:t>Capacité à identifier et corriger les défauts courants (surcharges, irrégularités, défauts de surface, défauts de fusion de teinte).</a:t>
            </a:r>
          </a:p>
          <a:p>
            <a:pPr marL="171450" indent="-171450">
              <a:buFont typeface="Arial" panose="020B0604020202020204" pitchFamily="34" charset="0"/>
              <a:buChar char="•"/>
            </a:pPr>
            <a:r>
              <a:rPr lang="fr-FR" sz="1200" dirty="0"/>
              <a:t>Validation de l’autonomie du stagiaire sur l’ensemble du processus de réparation de jantes aluminium en fin de formation.</a:t>
            </a:r>
          </a:p>
        </p:txBody>
      </p:sp>
      <p:sp>
        <p:nvSpPr>
          <p:cNvPr id="8" name="object 32">
            <a:extLst>
              <a:ext uri="{FF2B5EF4-FFF2-40B4-BE49-F238E27FC236}">
                <a16:creationId xmlns:a16="http://schemas.microsoft.com/office/drawing/2014/main" id="{088E4CBE-17AC-A1D2-C399-D48961DD6879}"/>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1" name="object 32">
            <a:extLst>
              <a:ext uri="{FF2B5EF4-FFF2-40B4-BE49-F238E27FC236}">
                <a16:creationId xmlns:a16="http://schemas.microsoft.com/office/drawing/2014/main" id="{349B9444-1425-45E9-9423-432A05BEA9AE}"/>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4" name="object 32">
            <a:extLst>
              <a:ext uri="{FF2B5EF4-FFF2-40B4-BE49-F238E27FC236}">
                <a16:creationId xmlns:a16="http://schemas.microsoft.com/office/drawing/2014/main" id="{DC33C79B-00CC-559A-5C77-1F936AF621C4}"/>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10" name="object 62">
            <a:extLst>
              <a:ext uri="{FF2B5EF4-FFF2-40B4-BE49-F238E27FC236}">
                <a16:creationId xmlns:a16="http://schemas.microsoft.com/office/drawing/2014/main" id="{ACFF6DC4-ED8F-6182-BB09-4527603DBEDF}"/>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126688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BF9A-742C-DDF4-A584-8475DACA0969}"/>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10EF6952-A4C7-0366-8C78-756DB0BF8712}"/>
              </a:ext>
            </a:extLst>
          </p:cNvPr>
          <p:cNvPicPr>
            <a:picLocks noChangeAspect="1"/>
          </p:cNvPicPr>
          <p:nvPr/>
        </p:nvPicPr>
        <p:blipFill>
          <a:blip r:embed="rId2"/>
          <a:srcRect/>
          <a:stretch/>
        </p:blipFill>
        <p:spPr>
          <a:xfrm>
            <a:off x="-2066" y="-1"/>
            <a:ext cx="7560000" cy="2357093"/>
          </a:xfrm>
          <a:prstGeom prst="rect">
            <a:avLst/>
          </a:prstGeom>
        </p:spPr>
      </p:pic>
      <p:sp>
        <p:nvSpPr>
          <p:cNvPr id="5" name="Triangle rectangle 4">
            <a:extLst>
              <a:ext uri="{FF2B5EF4-FFF2-40B4-BE49-F238E27FC236}">
                <a16:creationId xmlns:a16="http://schemas.microsoft.com/office/drawing/2014/main" id="{2D6C57D7-9448-2AD0-C5C0-25445804586B}"/>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C6B49A8D-98AF-2464-92BD-A484DEECADC1}"/>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2660E6D0-B02F-1BEF-94E4-D03771A0DF8B}"/>
              </a:ext>
            </a:extLst>
          </p:cNvPr>
          <p:cNvSpPr/>
          <p:nvPr/>
        </p:nvSpPr>
        <p:spPr>
          <a:xfrm>
            <a:off x="1584093" y="9966014"/>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51141E27-FA54-8DCA-1BEF-E8AB35A94E5F}"/>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F77F0F3C-84D0-207B-7D53-FB68EB89D65A}"/>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97F64D69-3E38-5643-FE10-A3E6A552F138}"/>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A0841487-240C-A655-82B0-747002B587E8}"/>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8</a:t>
            </a:fld>
            <a:r>
              <a:rPr lang="fr-FR" spc="-80" dirty="0"/>
              <a:t> </a:t>
            </a:r>
            <a:r>
              <a:rPr lang="fr-FR" dirty="0"/>
              <a:t>/</a:t>
            </a:r>
          </a:p>
        </p:txBody>
      </p:sp>
      <p:sp>
        <p:nvSpPr>
          <p:cNvPr id="43" name="object 46">
            <a:extLst>
              <a:ext uri="{FF2B5EF4-FFF2-40B4-BE49-F238E27FC236}">
                <a16:creationId xmlns:a16="http://schemas.microsoft.com/office/drawing/2014/main" id="{669EB8CF-648D-B6EA-9CD9-F7FA921A9479}"/>
              </a:ext>
            </a:extLst>
          </p:cNvPr>
          <p:cNvSpPr txBox="1"/>
          <p:nvPr/>
        </p:nvSpPr>
        <p:spPr>
          <a:xfrm>
            <a:off x="361216" y="3594100"/>
            <a:ext cx="6992461" cy="4567917"/>
          </a:xfrm>
          <a:prstGeom prst="rect">
            <a:avLst/>
          </a:prstGeom>
        </p:spPr>
        <p:txBody>
          <a:bodyPr vert="horz" wrap="square" lIns="0" tIns="12700" rIns="0" bIns="0" rtlCol="0">
            <a:spAutoFit/>
          </a:bodyPr>
          <a:lstStyle/>
          <a:p>
            <a:pPr algn="ctr">
              <a:buNone/>
            </a:pPr>
            <a:r>
              <a:rPr lang="fr-FR" sz="1600" spc="-300" dirty="0">
                <a:solidFill>
                  <a:srgbClr val="303030"/>
                </a:solidFill>
                <a:latin typeface="Aeonik" panose="02010503030300000000" pitchFamily="2" charset="0"/>
              </a:rPr>
              <a:t>--- --- --- --- --- ---            </a:t>
            </a:r>
            <a:r>
              <a:rPr lang="fr-FR" b="1" dirty="0">
                <a:solidFill>
                  <a:srgbClr val="303030"/>
                </a:solidFill>
                <a:latin typeface="Aeonik" panose="02010503030300000000" pitchFamily="2" charset="0"/>
              </a:rPr>
              <a:t>Modalités de réalisation et délai d’accès</a:t>
            </a:r>
            <a:r>
              <a:rPr lang="fr-FR" b="1" spc="-300" dirty="0">
                <a:solidFill>
                  <a:srgbClr val="303030"/>
                </a:solidFill>
                <a:latin typeface="Aeonik" panose="02010503030300000000" pitchFamily="2" charset="0"/>
              </a:rPr>
              <a:t>         </a:t>
            </a:r>
            <a:r>
              <a:rPr lang="fr-FR"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lgn="ct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b="1" dirty="0"/>
              <a:t>Durée</a:t>
            </a:r>
            <a:r>
              <a:rPr lang="fr-FR" sz="1200" dirty="0"/>
              <a:t> : 2 jours – 14 heures.</a:t>
            </a:r>
          </a:p>
          <a:p>
            <a:pPr marL="171450" indent="-171450">
              <a:buFont typeface="Arial" panose="020B0604020202020204" pitchFamily="34" charset="0"/>
              <a:buChar char="•"/>
            </a:pPr>
            <a:r>
              <a:rPr lang="fr-FR" sz="1200" b="1" dirty="0"/>
              <a:t>Lieu</a:t>
            </a:r>
            <a:r>
              <a:rPr lang="fr-FR" sz="1200" dirty="0"/>
              <a:t> : Centre FD Formation – Trappes (78), Arras, Lille, Marseille &amp; L’Isle-d’Abeau (69).</a:t>
            </a:r>
          </a:p>
          <a:p>
            <a:pPr marL="171450" indent="-171450">
              <a:buFont typeface="Arial" panose="020B0604020202020204" pitchFamily="34" charset="0"/>
              <a:buChar char="•"/>
            </a:pPr>
            <a:r>
              <a:rPr lang="fr-FR" sz="1200" b="1" dirty="0"/>
              <a:t>Effectif</a:t>
            </a:r>
            <a:r>
              <a:rPr lang="fr-FR" sz="1200" dirty="0"/>
              <a:t> : 5 à 7 stagiaires par formateur pour garantir un suivi personnalisé.</a:t>
            </a:r>
          </a:p>
          <a:p>
            <a:pPr marL="171450" indent="-171450">
              <a:buFont typeface="Arial" panose="020B0604020202020204" pitchFamily="34" charset="0"/>
              <a:buChar char="•"/>
            </a:pPr>
            <a:r>
              <a:rPr lang="fr-FR" sz="1200" b="1" dirty="0"/>
              <a:t>Délai d’accès</a:t>
            </a:r>
            <a:r>
              <a:rPr lang="fr-FR" sz="1200" dirty="0"/>
              <a:t> : inscription possible jusqu’à 48 heures avant le démarrage, sous réserve de disponibilité.</a:t>
            </a:r>
          </a:p>
          <a:p>
            <a:pPr marL="171450" indent="-171450">
              <a:buFont typeface="Arial" panose="020B0604020202020204" pitchFamily="34" charset="0"/>
              <a:buChar char="•"/>
            </a:pPr>
            <a:r>
              <a:rPr lang="fr-FR" sz="1200" dirty="0"/>
              <a:t>Conditions d’accueil conformes aux normes de sécurité, d’hygiène et d’accessibilité en vigueur.</a:t>
            </a:r>
          </a:p>
          <a:p>
            <a:pPr marL="171450" indent="-171450">
              <a:buFont typeface="Arial" panose="020B0604020202020204" pitchFamily="34" charset="0"/>
              <a:buChar char="•"/>
            </a:pPr>
            <a:r>
              <a:rPr lang="fr-FR" sz="1200" b="1" dirty="0"/>
              <a:t>Formation accessible aux personnes en situation de handicap</a:t>
            </a:r>
            <a:r>
              <a:rPr lang="fr-FR" sz="1200" dirty="0"/>
              <a:t>, avec adaptation possible du poste et accompagnement personnalisé, en lien avec notre </a:t>
            </a:r>
            <a:r>
              <a:rPr lang="fr-FR" sz="1200" b="1" dirty="0"/>
              <a:t>référent handicap</a:t>
            </a:r>
            <a:r>
              <a:rPr lang="fr-FR" sz="1200" dirty="0"/>
              <a:t>.</a:t>
            </a: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marL="171450" indent="-171450">
              <a:buFont typeface="Arial" panose="020B0604020202020204" pitchFamily="34" charset="0"/>
              <a:buChar char="•"/>
            </a:pPr>
            <a:endParaRPr lang="fr-FR" sz="1200" b="1" dirty="0">
              <a:solidFill>
                <a:srgbClr val="303030"/>
              </a:solidFill>
              <a:latin typeface="Aeonik" panose="02010503030300000000" pitchFamily="2" charset="0"/>
            </a:endParaRPr>
          </a:p>
          <a:p>
            <a:pPr algn="ctr">
              <a:buNone/>
            </a:pPr>
            <a:r>
              <a:rPr lang="fr-FR" sz="1600" spc="-300" dirty="0">
                <a:solidFill>
                  <a:srgbClr val="303030"/>
                </a:solidFill>
                <a:latin typeface="Aeonik" panose="02010503030300000000" pitchFamily="2" charset="0"/>
              </a:rPr>
              <a:t>--- --- --- --- --- ---           </a:t>
            </a:r>
            <a:r>
              <a:rPr lang="fr-FR" b="1" dirty="0">
                <a:solidFill>
                  <a:srgbClr val="303030"/>
                </a:solidFill>
                <a:latin typeface="Aeonik" panose="02010503030300000000" pitchFamily="2" charset="0"/>
              </a:rPr>
              <a:t>Modalités de financement</a:t>
            </a:r>
            <a:r>
              <a:rPr lang="fr-FR" b="1" spc="-300" dirty="0">
                <a:solidFill>
                  <a:srgbClr val="303030"/>
                </a:solidFill>
                <a:latin typeface="Aeonik" panose="02010503030300000000" pitchFamily="2" charset="0"/>
              </a:rPr>
              <a:t>          </a:t>
            </a:r>
            <a:r>
              <a:rPr lang="fr-FR" sz="1600" spc="-300" dirty="0">
                <a:solidFill>
                  <a:srgbClr val="303030"/>
                </a:solidFill>
                <a:latin typeface="Aeonik" panose="02010503030300000000" pitchFamily="2" charset="0"/>
              </a:rPr>
              <a:t>--- --- --- --- --- --- </a:t>
            </a:r>
            <a:endParaRPr lang="fr-FR" sz="1000" spc="-300" dirty="0">
              <a:solidFill>
                <a:srgbClr val="303030"/>
              </a:solidFill>
              <a:latin typeface="Aeonik" panose="02010503030300000000" pitchFamily="2" charset="0"/>
            </a:endParaRPr>
          </a:p>
          <a:p>
            <a:pPr>
              <a:buNone/>
            </a:pPr>
            <a:endParaRPr lang="fr-FR" sz="1000" dirty="0">
              <a:solidFill>
                <a:srgbClr val="303030"/>
              </a:solidFill>
              <a:latin typeface="Aeonik" panose="02010503030300000000" pitchFamily="2" charset="0"/>
            </a:endParaRPr>
          </a:p>
          <a:p>
            <a:pPr marL="171450" indent="-171450">
              <a:buFont typeface="Arial" panose="020B0604020202020204" pitchFamily="34" charset="0"/>
              <a:buChar char="•"/>
            </a:pPr>
            <a:r>
              <a:rPr lang="fr-FR" sz="1200" dirty="0">
                <a:solidFill>
                  <a:srgbClr val="303030"/>
                </a:solidFill>
                <a:latin typeface="Aeonik" panose="02010503030300000000" pitchFamily="2" charset="0"/>
              </a:rPr>
              <a:t>Formation non éligible au CPF.</a:t>
            </a:r>
          </a:p>
          <a:p>
            <a:pPr marL="171450" indent="-171450">
              <a:buFont typeface="Arial" panose="020B0604020202020204" pitchFamily="34" charset="0"/>
              <a:buChar char="•"/>
            </a:pPr>
            <a:r>
              <a:rPr lang="fr-FR" sz="1200" dirty="0">
                <a:solidFill>
                  <a:srgbClr val="303030"/>
                </a:solidFill>
                <a:latin typeface="Aeonik" panose="02010503030300000000" pitchFamily="2" charset="0"/>
              </a:rPr>
              <a:t>Financements possibles selon le statut du participant :</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Salariés</a:t>
            </a:r>
            <a:r>
              <a:rPr lang="fr-FR" sz="1200" dirty="0">
                <a:solidFill>
                  <a:srgbClr val="303030"/>
                </a:solidFill>
                <a:latin typeface="Aeonik" panose="02010503030300000000" pitchFamily="2" charset="0"/>
              </a:rPr>
              <a:t> : via OPCO de branche.</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Indépendants</a:t>
            </a:r>
            <a:r>
              <a:rPr lang="fr-FR" sz="1200" dirty="0">
                <a:solidFill>
                  <a:srgbClr val="303030"/>
                </a:solidFill>
                <a:latin typeface="Aeonik" panose="02010503030300000000" pitchFamily="2" charset="0"/>
              </a:rPr>
              <a:t> : via FAFCEA, AGEFICE ou FIF PL.</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Demandeurs d’emploi</a:t>
            </a:r>
            <a:r>
              <a:rPr lang="fr-FR" sz="1200" dirty="0">
                <a:solidFill>
                  <a:srgbClr val="303030"/>
                </a:solidFill>
                <a:latin typeface="Aeonik" panose="02010503030300000000" pitchFamily="2" charset="0"/>
              </a:rPr>
              <a:t> : dossier à présenter à France Travail.</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Autofinancement</a:t>
            </a:r>
            <a:r>
              <a:rPr lang="fr-FR" sz="1200" dirty="0">
                <a:solidFill>
                  <a:srgbClr val="303030"/>
                </a:solidFill>
                <a:latin typeface="Aeonik" panose="02010503030300000000" pitchFamily="2" charset="0"/>
              </a:rPr>
              <a:t> : possible en 3 fois sans frais.</a:t>
            </a:r>
          </a:p>
          <a:p>
            <a:pPr marL="628650" lvl="1" indent="-171450">
              <a:buFont typeface="Arial" panose="020B0604020202020204" pitchFamily="34" charset="0"/>
              <a:buChar char="•"/>
            </a:pPr>
            <a:r>
              <a:rPr lang="fr-FR" sz="1200" b="1" dirty="0">
                <a:solidFill>
                  <a:srgbClr val="303030"/>
                </a:solidFill>
                <a:latin typeface="Aeonik" panose="02010503030300000000" pitchFamily="2" charset="0"/>
              </a:rPr>
              <a:t>Tarif : 1550 € </a:t>
            </a:r>
            <a:r>
              <a:rPr lang="fr-FR" sz="1200" dirty="0">
                <a:solidFill>
                  <a:srgbClr val="303030"/>
                </a:solidFill>
                <a:latin typeface="Aeonik" panose="02010503030300000000" pitchFamily="2" charset="0"/>
              </a:rPr>
              <a:t>(formation exonérée de TVA – art. 261.4.4 a du CGI).</a:t>
            </a:r>
          </a:p>
        </p:txBody>
      </p:sp>
      <p:sp>
        <p:nvSpPr>
          <p:cNvPr id="3" name="Trapèze 2">
            <a:extLst>
              <a:ext uri="{FF2B5EF4-FFF2-40B4-BE49-F238E27FC236}">
                <a16:creationId xmlns:a16="http://schemas.microsoft.com/office/drawing/2014/main" id="{59566FE9-A594-1D92-2A8F-DD4168D5D27B}"/>
              </a:ext>
            </a:extLst>
          </p:cNvPr>
          <p:cNvSpPr/>
          <p:nvPr/>
        </p:nvSpPr>
        <p:spPr>
          <a:xfrm rot="10800000">
            <a:off x="4235450" y="2583931"/>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5D51C31-B06E-9D99-781B-076F72FAF6C0}"/>
              </a:ext>
            </a:extLst>
          </p:cNvPr>
          <p:cNvSpPr txBox="1"/>
          <p:nvPr/>
        </p:nvSpPr>
        <p:spPr>
          <a:xfrm>
            <a:off x="1917789" y="2568817"/>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MODALITÉS</a:t>
            </a:r>
          </a:p>
        </p:txBody>
      </p:sp>
      <p:sp>
        <p:nvSpPr>
          <p:cNvPr id="10" name="object 32">
            <a:extLst>
              <a:ext uri="{FF2B5EF4-FFF2-40B4-BE49-F238E27FC236}">
                <a16:creationId xmlns:a16="http://schemas.microsoft.com/office/drawing/2014/main" id="{A16EA47F-2738-B12D-FC60-034AC2971D5F}"/>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2" name="object 32">
            <a:extLst>
              <a:ext uri="{FF2B5EF4-FFF2-40B4-BE49-F238E27FC236}">
                <a16:creationId xmlns:a16="http://schemas.microsoft.com/office/drawing/2014/main" id="{8CE2A407-57D6-46A3-4E69-AED2C95E82AD}"/>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6" name="object 32">
            <a:extLst>
              <a:ext uri="{FF2B5EF4-FFF2-40B4-BE49-F238E27FC236}">
                <a16:creationId xmlns:a16="http://schemas.microsoft.com/office/drawing/2014/main" id="{7ED9A7E8-4908-917A-4E56-E36B9842FE96}"/>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11" name="object 62">
            <a:extLst>
              <a:ext uri="{FF2B5EF4-FFF2-40B4-BE49-F238E27FC236}">
                <a16:creationId xmlns:a16="http://schemas.microsoft.com/office/drawing/2014/main" id="{9D55410F-AD39-7A03-F5AE-89C83ADB6766}"/>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113285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6903-FC36-05AE-619F-5838C172B537}"/>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BAD2CFD2-8E1C-C080-8FE4-0822EFD1D0D0}"/>
              </a:ext>
            </a:extLst>
          </p:cNvPr>
          <p:cNvPicPr>
            <a:picLocks noChangeAspect="1"/>
          </p:cNvPicPr>
          <p:nvPr/>
        </p:nvPicPr>
        <p:blipFill>
          <a:blip r:embed="rId2"/>
          <a:srcRect/>
          <a:stretch/>
        </p:blipFill>
        <p:spPr>
          <a:xfrm>
            <a:off x="-2066" y="-1"/>
            <a:ext cx="7560000" cy="2357093"/>
          </a:xfrm>
          <a:prstGeom prst="rect">
            <a:avLst/>
          </a:prstGeom>
        </p:spPr>
      </p:pic>
      <p:sp>
        <p:nvSpPr>
          <p:cNvPr id="5" name="Triangle rectangle 4">
            <a:extLst>
              <a:ext uri="{FF2B5EF4-FFF2-40B4-BE49-F238E27FC236}">
                <a16:creationId xmlns:a16="http://schemas.microsoft.com/office/drawing/2014/main" id="{695D032C-072F-8404-63D5-99E8CA8B0F98}"/>
              </a:ext>
            </a:extLst>
          </p:cNvPr>
          <p:cNvSpPr/>
          <p:nvPr/>
        </p:nvSpPr>
        <p:spPr>
          <a:xfrm>
            <a:off x="-18048" y="2703052"/>
            <a:ext cx="5121017" cy="7901450"/>
          </a:xfrm>
          <a:prstGeom prst="rtTriangle">
            <a:avLst/>
          </a:prstGeom>
          <a:solidFill>
            <a:srgbClr val="24ABE3">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8B0E3DE-E62C-74F5-DC83-D31967A37717}"/>
              </a:ext>
            </a:extLst>
          </p:cNvPr>
          <p:cNvSpPr/>
          <p:nvPr/>
        </p:nvSpPr>
        <p:spPr>
          <a:xfrm>
            <a:off x="-18048" y="10147300"/>
            <a:ext cx="7574548" cy="457201"/>
          </a:xfrm>
          <a:prstGeom prst="rect">
            <a:avLst/>
          </a:prstGeom>
          <a:solidFill>
            <a:srgbClr val="303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bject 20">
            <a:extLst>
              <a:ext uri="{FF2B5EF4-FFF2-40B4-BE49-F238E27FC236}">
                <a16:creationId xmlns:a16="http://schemas.microsoft.com/office/drawing/2014/main" id="{3DAECED6-200A-7E57-246C-0F270899B836}"/>
              </a:ext>
            </a:extLst>
          </p:cNvPr>
          <p:cNvSpPr/>
          <p:nvPr/>
        </p:nvSpPr>
        <p:spPr>
          <a:xfrm>
            <a:off x="1584093" y="9599932"/>
            <a:ext cx="0" cy="0"/>
          </a:xfrm>
          <a:custGeom>
            <a:avLst/>
            <a:gdLst/>
            <a:ahLst/>
            <a:cxnLst/>
            <a:rect l="l" t="t" r="r" b="b"/>
            <a:pathLst>
              <a:path>
                <a:moveTo>
                  <a:pt x="0" y="0"/>
                </a:moveTo>
                <a:lnTo>
                  <a:pt x="0" y="0"/>
                </a:lnTo>
              </a:path>
            </a:pathLst>
          </a:custGeom>
          <a:ln w="12700">
            <a:solidFill>
              <a:srgbClr val="636466"/>
            </a:solidFill>
          </a:ln>
        </p:spPr>
        <p:txBody>
          <a:bodyPr wrap="square" lIns="0" tIns="0" rIns="0" bIns="0" rtlCol="0"/>
          <a:lstStyle/>
          <a:p>
            <a:endParaRPr dirty="0"/>
          </a:p>
        </p:txBody>
      </p:sp>
      <p:sp>
        <p:nvSpPr>
          <p:cNvPr id="7" name="object 85">
            <a:extLst>
              <a:ext uri="{FF2B5EF4-FFF2-40B4-BE49-F238E27FC236}">
                <a16:creationId xmlns:a16="http://schemas.microsoft.com/office/drawing/2014/main" id="{C70A38C1-9753-15D0-276D-3588030B2016}"/>
              </a:ext>
            </a:extLst>
          </p:cNvPr>
          <p:cNvSpPr txBox="1">
            <a:spLocks/>
          </p:cNvSpPr>
          <p:nvPr/>
        </p:nvSpPr>
        <p:spPr>
          <a:xfrm>
            <a:off x="0" y="10174780"/>
            <a:ext cx="7556500" cy="390492"/>
          </a:xfrm>
          <a:prstGeom prst="rect">
            <a:avLst/>
          </a:prstGeom>
        </p:spPr>
        <p:txBody>
          <a:bodyPr vert="horz" wrap="square" lIns="0" tIns="8255" rIns="0" bIns="0" rtlCol="0">
            <a:spAutoFit/>
          </a:bodyPr>
          <a:lstStyle>
            <a:defPPr>
              <a:defRPr lang="fr-FR"/>
            </a:defPPr>
            <a:lvl1pPr marL="0" algn="l" defTabSz="914400" rtl="0" eaLnBrk="1" latinLnBrk="0" hangingPunct="1">
              <a:defRPr sz="8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65"/>
              </a:spcBef>
            </a:pPr>
            <a:r>
              <a:rPr lang="fr-FR" spc="10" dirty="0">
                <a:latin typeface="AvantGarde LT Book" panose="02000603030000020004" pitchFamily="2" charset="0"/>
              </a:rPr>
              <a:t>SP</a:t>
            </a:r>
            <a:r>
              <a:rPr lang="fr-FR" spc="-60" dirty="0">
                <a:latin typeface="AvantGarde LT Book" panose="02000603030000020004" pitchFamily="2" charset="0"/>
              </a:rPr>
              <a:t> </a:t>
            </a:r>
            <a:r>
              <a:rPr lang="fr-FR" spc="10" dirty="0">
                <a:latin typeface="AvantGarde LT Book" panose="02000603030000020004" pitchFamily="2" charset="0"/>
              </a:rPr>
              <a:t>Formation</a:t>
            </a:r>
            <a:r>
              <a:rPr lang="fr-FR" spc="105" dirty="0">
                <a:latin typeface="AvantGarde LT Book" panose="02000603030000020004" pitchFamily="2" charset="0"/>
              </a:rPr>
              <a:t> – </a:t>
            </a:r>
            <a:r>
              <a:rPr lang="fr-FR" spc="-15" dirty="0">
                <a:latin typeface="AvantGarde LT Book" panose="02000603030000020004" pitchFamily="2" charset="0"/>
              </a:rPr>
              <a:t>SIREN</a:t>
            </a:r>
            <a:r>
              <a:rPr lang="fr-FR" spc="-55" dirty="0">
                <a:latin typeface="AvantGarde LT Book" panose="02000603030000020004" pitchFamily="2" charset="0"/>
              </a:rPr>
              <a:t> : </a:t>
            </a:r>
            <a:r>
              <a:rPr lang="fr-FR" spc="10" dirty="0">
                <a:latin typeface="AvantGarde LT Book" panose="02000603030000020004" pitchFamily="2" charset="0"/>
              </a:rPr>
              <a:t>819</a:t>
            </a:r>
            <a:r>
              <a:rPr lang="fr-FR" spc="-60" dirty="0">
                <a:latin typeface="AvantGarde LT Book" panose="02000603030000020004" pitchFamily="2" charset="0"/>
              </a:rPr>
              <a:t> </a:t>
            </a:r>
            <a:r>
              <a:rPr lang="fr-FR" spc="10" dirty="0">
                <a:latin typeface="AvantGarde LT Book" panose="02000603030000020004" pitchFamily="2" charset="0"/>
              </a:rPr>
              <a:t>557</a:t>
            </a:r>
            <a:r>
              <a:rPr lang="fr-FR" spc="-55" dirty="0">
                <a:latin typeface="AvantGarde LT Book" panose="02000603030000020004" pitchFamily="2" charset="0"/>
              </a:rPr>
              <a:t> </a:t>
            </a:r>
            <a:r>
              <a:rPr lang="fr-FR" spc="10" dirty="0">
                <a:latin typeface="AvantGarde LT Book" panose="02000603030000020004" pitchFamily="2" charset="0"/>
              </a:rPr>
              <a:t>646</a:t>
            </a:r>
            <a:r>
              <a:rPr lang="fr-FR" spc="105" dirty="0">
                <a:latin typeface="AvantGarde LT Book" panose="02000603030000020004" pitchFamily="2" charset="0"/>
              </a:rPr>
              <a:t> – </a:t>
            </a:r>
            <a:r>
              <a:rPr lang="fr-FR" spc="-20" dirty="0">
                <a:latin typeface="AvantGarde LT Book" panose="02000603030000020004" pitchFamily="2" charset="0"/>
              </a:rPr>
              <a:t>N°</a:t>
            </a:r>
            <a:r>
              <a:rPr lang="fr-FR" spc="-55" dirty="0">
                <a:latin typeface="AvantGarde LT Book" panose="02000603030000020004" pitchFamily="2" charset="0"/>
              </a:rPr>
              <a:t> </a:t>
            </a:r>
            <a:r>
              <a:rPr lang="fr-FR" spc="35" dirty="0">
                <a:latin typeface="AvantGarde LT Book" panose="02000603030000020004" pitchFamily="2" charset="0"/>
              </a:rPr>
              <a:t>d’agrément</a:t>
            </a:r>
            <a:r>
              <a:rPr lang="fr-FR" spc="-60" dirty="0">
                <a:latin typeface="AvantGarde LT Book" panose="02000603030000020004" pitchFamily="2" charset="0"/>
              </a:rPr>
              <a:t> : </a:t>
            </a:r>
            <a:r>
              <a:rPr lang="fr-FR" dirty="0">
                <a:latin typeface="AvantGarde LT Book" panose="02000603030000020004" pitchFamily="2" charset="0"/>
              </a:rPr>
              <a:t>32600305860</a:t>
            </a:r>
            <a:br>
              <a:rPr lang="fr-FR" dirty="0">
                <a:latin typeface="AvantGarde LT Book" panose="02000603030000020004" pitchFamily="2" charset="0"/>
              </a:rPr>
            </a:br>
            <a:r>
              <a:rPr lang="fr-FR" dirty="0">
                <a:latin typeface="AvantGarde LT Book" panose="02000603030000020004" pitchFamily="2" charset="0"/>
              </a:rPr>
              <a:t>Cet enregistrement ne vaut pas agrément de l’Etat » (Art. L 6352-12 du Code du travail)</a:t>
            </a:r>
          </a:p>
          <a:p>
            <a:pPr marL="12700" algn="ctr">
              <a:spcBef>
                <a:spcPts val="65"/>
              </a:spcBef>
            </a:pPr>
            <a:r>
              <a:rPr lang="fr-FR" spc="20" dirty="0">
                <a:latin typeface="AvantGarde LT Book" panose="02000603030000020004" pitchFamily="2" charset="0"/>
              </a:rPr>
              <a:t>Mail : info@formationdetailing.com | Tél : +33 1 76 52 48 18</a:t>
            </a:r>
            <a:endParaRPr lang="fr-FR" dirty="0">
              <a:latin typeface="AvantGarde LT Book" panose="02000603030000020004" pitchFamily="2" charset="0"/>
            </a:endParaRPr>
          </a:p>
        </p:txBody>
      </p:sp>
      <p:sp>
        <p:nvSpPr>
          <p:cNvPr id="9" name="object 86">
            <a:extLst>
              <a:ext uri="{FF2B5EF4-FFF2-40B4-BE49-F238E27FC236}">
                <a16:creationId xmlns:a16="http://schemas.microsoft.com/office/drawing/2014/main" id="{8C9D979C-C985-E18C-DC97-03CB28411026}"/>
              </a:ext>
            </a:extLst>
          </p:cNvPr>
          <p:cNvSpPr txBox="1"/>
          <p:nvPr/>
        </p:nvSpPr>
        <p:spPr>
          <a:xfrm>
            <a:off x="4990560" y="10218046"/>
            <a:ext cx="1981380" cy="267381"/>
          </a:xfrm>
          <a:prstGeom prst="rect">
            <a:avLst/>
          </a:prstGeom>
        </p:spPr>
        <p:txBody>
          <a:bodyPr vert="horz" wrap="square" lIns="0" tIns="8255" rIns="0" bIns="0" rtlCol="0">
            <a:spAutoFit/>
          </a:bodyPr>
          <a:lstStyle/>
          <a:p>
            <a:pPr marL="12700">
              <a:lnSpc>
                <a:spcPct val="100000"/>
              </a:lnSpc>
              <a:spcBef>
                <a:spcPts val="65"/>
              </a:spcBef>
            </a:pPr>
            <a:endParaRPr lang="fr-FR" sz="800" spc="20" dirty="0">
              <a:solidFill>
                <a:schemeClr val="bg1"/>
              </a:solidFill>
              <a:latin typeface="AvantGarde LT Book" panose="02000603030000020004" pitchFamily="2" charset="0"/>
              <a:cs typeface="Trebuchet MS"/>
            </a:endParaRPr>
          </a:p>
          <a:p>
            <a:pPr marL="12700">
              <a:lnSpc>
                <a:spcPct val="100000"/>
              </a:lnSpc>
              <a:spcBef>
                <a:spcPts val="65"/>
              </a:spcBef>
            </a:pPr>
            <a:endParaRPr sz="800" dirty="0">
              <a:solidFill>
                <a:schemeClr val="bg1"/>
              </a:solidFill>
              <a:latin typeface="AvantGarde LT Book" panose="02000603030000020004" pitchFamily="2" charset="0"/>
              <a:cs typeface="Trebuchet MS"/>
            </a:endParaRPr>
          </a:p>
        </p:txBody>
      </p:sp>
      <p:sp>
        <p:nvSpPr>
          <p:cNvPr id="25" name="object 14">
            <a:extLst>
              <a:ext uri="{FF2B5EF4-FFF2-40B4-BE49-F238E27FC236}">
                <a16:creationId xmlns:a16="http://schemas.microsoft.com/office/drawing/2014/main" id="{8B4AE0B5-5359-05A3-D60A-D0C0AF8FBE1F}"/>
              </a:ext>
            </a:extLst>
          </p:cNvPr>
          <p:cNvSpPr/>
          <p:nvPr/>
        </p:nvSpPr>
        <p:spPr>
          <a:xfrm>
            <a:off x="6778476" y="10287333"/>
            <a:ext cx="783590" cy="433070"/>
          </a:xfrm>
          <a:custGeom>
            <a:avLst/>
            <a:gdLst/>
            <a:ahLst/>
            <a:cxnLst/>
            <a:rect l="l" t="t" r="r" b="b"/>
            <a:pathLst>
              <a:path w="783590" h="433070">
                <a:moveTo>
                  <a:pt x="783082" y="0"/>
                </a:moveTo>
                <a:lnTo>
                  <a:pt x="211327" y="0"/>
                </a:lnTo>
                <a:lnTo>
                  <a:pt x="0" y="432765"/>
                </a:lnTo>
                <a:lnTo>
                  <a:pt x="783082" y="432765"/>
                </a:lnTo>
                <a:lnTo>
                  <a:pt x="783082" y="0"/>
                </a:lnTo>
                <a:close/>
              </a:path>
            </a:pathLst>
          </a:custGeom>
          <a:solidFill>
            <a:srgbClr val="24ABE3"/>
          </a:solidFill>
        </p:spPr>
        <p:txBody>
          <a:bodyPr wrap="square" lIns="0" tIns="0" rIns="0" bIns="0" rtlCol="0"/>
          <a:lstStyle/>
          <a:p>
            <a:endParaRPr dirty="0"/>
          </a:p>
        </p:txBody>
      </p:sp>
      <p:sp>
        <p:nvSpPr>
          <p:cNvPr id="2" name="Espace réservé du numéro de diapositive 1">
            <a:extLst>
              <a:ext uri="{FF2B5EF4-FFF2-40B4-BE49-F238E27FC236}">
                <a16:creationId xmlns:a16="http://schemas.microsoft.com/office/drawing/2014/main" id="{F6345485-0602-58C7-A2D8-C3748F5F5EB5}"/>
              </a:ext>
            </a:extLst>
          </p:cNvPr>
          <p:cNvSpPr>
            <a:spLocks noGrp="1"/>
          </p:cNvSpPr>
          <p:nvPr>
            <p:ph type="sldNum" sz="quarter" idx="7"/>
          </p:nvPr>
        </p:nvSpPr>
        <p:spPr/>
        <p:txBody>
          <a:bodyPr/>
          <a:lstStyle/>
          <a:p>
            <a:pPr marL="25400">
              <a:lnSpc>
                <a:spcPct val="100000"/>
              </a:lnSpc>
              <a:spcBef>
                <a:spcPts val="20"/>
              </a:spcBef>
            </a:pPr>
            <a:fld id="{81D60167-4931-47E6-BA6A-407CBD079E47}" type="slidenum">
              <a:rPr lang="fr-FR" smtClean="0"/>
              <a:t>9</a:t>
            </a:fld>
            <a:r>
              <a:rPr lang="fr-FR" spc="-80" dirty="0"/>
              <a:t> </a:t>
            </a:r>
            <a:r>
              <a:rPr lang="fr-FR" dirty="0"/>
              <a:t>/</a:t>
            </a:r>
          </a:p>
        </p:txBody>
      </p:sp>
      <p:sp>
        <p:nvSpPr>
          <p:cNvPr id="33" name="object 46">
            <a:extLst>
              <a:ext uri="{FF2B5EF4-FFF2-40B4-BE49-F238E27FC236}">
                <a16:creationId xmlns:a16="http://schemas.microsoft.com/office/drawing/2014/main" id="{83351398-B7F1-311C-CADF-E17DE299EB3F}"/>
              </a:ext>
            </a:extLst>
          </p:cNvPr>
          <p:cNvSpPr txBox="1"/>
          <p:nvPr/>
        </p:nvSpPr>
        <p:spPr>
          <a:xfrm>
            <a:off x="343078" y="5936791"/>
            <a:ext cx="6992461" cy="2839816"/>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r>
              <a:rPr lang="fr-FR" dirty="0"/>
              <a:t>Detailers professionnels, carrossiers, peintres automobiles, préparateurs esthétiques ou spécialistes du smart </a:t>
            </a:r>
            <a:r>
              <a:rPr lang="fr-FR" dirty="0" err="1"/>
              <a:t>repair</a:t>
            </a:r>
            <a:r>
              <a:rPr lang="fr-FR" dirty="0"/>
              <a:t> souhaitant développer une compétence professionnelle en réparation de jantes aluminium peintes avec technologies UV (mastic UV, apprêt UV, vernis UV).</a:t>
            </a:r>
          </a:p>
          <a:p>
            <a:r>
              <a:rPr lang="fr-FR" dirty="0"/>
              <a:t>Formation accessible aux débutants motivés disposant d’une bonne dextérité manuelle, d’un sens du détail développé et d’une rigueur adaptée aux travaux de préparation, de correction et de finition sur supports aluminium.</a:t>
            </a:r>
          </a:p>
          <a:p>
            <a:r>
              <a:rPr lang="fr-FR" dirty="0"/>
              <a:t>Professionnels souhaitant optimiser leurs cycles d’intervention sur jantes, réduire les temps d’immobilisation des véhicules et améliorer la rentabilité de leur atelier.</a:t>
            </a:r>
          </a:p>
          <a:p>
            <a:r>
              <a:rPr lang="fr-FR" dirty="0"/>
              <a:t>Indépendants, responsables d’atelier, centres esthétiques automobile ou porteurs de projets souhaitant intégrer une prestation technique moderne, rapide et à forte valeur ajoutée à leur offre de services.</a:t>
            </a:r>
          </a:p>
          <a:p>
            <a:endParaRPr lang="fr-FR" dirty="0"/>
          </a:p>
        </p:txBody>
      </p:sp>
      <p:sp>
        <p:nvSpPr>
          <p:cNvPr id="6" name="object 46">
            <a:extLst>
              <a:ext uri="{FF2B5EF4-FFF2-40B4-BE49-F238E27FC236}">
                <a16:creationId xmlns:a16="http://schemas.microsoft.com/office/drawing/2014/main" id="{DA739278-6E22-BA9C-F025-314B9A3484D8}"/>
              </a:ext>
            </a:extLst>
          </p:cNvPr>
          <p:cNvSpPr txBox="1"/>
          <p:nvPr/>
        </p:nvSpPr>
        <p:spPr>
          <a:xfrm>
            <a:off x="379016" y="9276915"/>
            <a:ext cx="6992461" cy="430246"/>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buNone/>
            </a:pPr>
            <a:r>
              <a:rPr lang="fr-FR" dirty="0"/>
              <a:t>Nous étudions au cas par cas toute situation de handicap pour proposer des aménagements adaptés ou une orientation vers un organisme spécialisé si nécessaire.</a:t>
            </a:r>
          </a:p>
        </p:txBody>
      </p:sp>
      <p:sp>
        <p:nvSpPr>
          <p:cNvPr id="12" name="Trapèze 11">
            <a:extLst>
              <a:ext uri="{FF2B5EF4-FFF2-40B4-BE49-F238E27FC236}">
                <a16:creationId xmlns:a16="http://schemas.microsoft.com/office/drawing/2014/main" id="{285956F3-4E5A-C75D-324A-20FD88C9AF5B}"/>
              </a:ext>
            </a:extLst>
          </p:cNvPr>
          <p:cNvSpPr/>
          <p:nvPr/>
        </p:nvSpPr>
        <p:spPr>
          <a:xfrm rot="10800000">
            <a:off x="-1537811" y="5344804"/>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B402907-2F95-D1BD-C7CD-4E791BD48D29}"/>
              </a:ext>
            </a:extLst>
          </p:cNvPr>
          <p:cNvSpPr txBox="1"/>
          <p:nvPr/>
        </p:nvSpPr>
        <p:spPr>
          <a:xfrm>
            <a:off x="-3773299" y="5329690"/>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PUBLIC</a:t>
            </a:r>
          </a:p>
        </p:txBody>
      </p:sp>
      <p:sp>
        <p:nvSpPr>
          <p:cNvPr id="14" name="Trapèze 13">
            <a:extLst>
              <a:ext uri="{FF2B5EF4-FFF2-40B4-BE49-F238E27FC236}">
                <a16:creationId xmlns:a16="http://schemas.microsoft.com/office/drawing/2014/main" id="{414C7425-34C9-7B80-349A-B7F9047F57ED}"/>
              </a:ext>
            </a:extLst>
          </p:cNvPr>
          <p:cNvSpPr/>
          <p:nvPr/>
        </p:nvSpPr>
        <p:spPr>
          <a:xfrm rot="10800000">
            <a:off x="-456899" y="8682094"/>
            <a:ext cx="4049406"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669C7139-3958-E0E7-0FD9-5AD7F0B27686}"/>
              </a:ext>
            </a:extLst>
          </p:cNvPr>
          <p:cNvSpPr txBox="1"/>
          <p:nvPr/>
        </p:nvSpPr>
        <p:spPr>
          <a:xfrm>
            <a:off x="-2372523" y="8666980"/>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ACCESSIBILITÉ</a:t>
            </a:r>
          </a:p>
        </p:txBody>
      </p:sp>
      <p:sp>
        <p:nvSpPr>
          <p:cNvPr id="18" name="object 46">
            <a:extLst>
              <a:ext uri="{FF2B5EF4-FFF2-40B4-BE49-F238E27FC236}">
                <a16:creationId xmlns:a16="http://schemas.microsoft.com/office/drawing/2014/main" id="{E09A127F-C0BB-514D-EB7C-DDDEEE05E1C0}"/>
              </a:ext>
            </a:extLst>
          </p:cNvPr>
          <p:cNvSpPr txBox="1"/>
          <p:nvPr/>
        </p:nvSpPr>
        <p:spPr>
          <a:xfrm>
            <a:off x="495478" y="3385662"/>
            <a:ext cx="6711773" cy="212238"/>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r">
              <a:buNone/>
            </a:pPr>
            <a:r>
              <a:rPr lang="fr-FR" dirty="0"/>
              <a:t>Savoir lire et écrire</a:t>
            </a:r>
          </a:p>
        </p:txBody>
      </p:sp>
      <p:sp>
        <p:nvSpPr>
          <p:cNvPr id="19" name="Trapèze 18">
            <a:extLst>
              <a:ext uri="{FF2B5EF4-FFF2-40B4-BE49-F238E27FC236}">
                <a16:creationId xmlns:a16="http://schemas.microsoft.com/office/drawing/2014/main" id="{063A271B-AE35-9A73-0740-F22A4B18F97D}"/>
              </a:ext>
            </a:extLst>
          </p:cNvPr>
          <p:cNvSpPr/>
          <p:nvPr/>
        </p:nvSpPr>
        <p:spPr>
          <a:xfrm rot="10800000">
            <a:off x="4387850" y="2793675"/>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8BCEA6DC-4FEF-CE96-2DC1-B403739E2BC1}"/>
              </a:ext>
            </a:extLst>
          </p:cNvPr>
          <p:cNvSpPr txBox="1"/>
          <p:nvPr/>
        </p:nvSpPr>
        <p:spPr>
          <a:xfrm>
            <a:off x="1999962" y="2778561"/>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PRÉ-REQUIS</a:t>
            </a:r>
          </a:p>
        </p:txBody>
      </p:sp>
      <p:sp>
        <p:nvSpPr>
          <p:cNvPr id="32" name="object 46">
            <a:extLst>
              <a:ext uri="{FF2B5EF4-FFF2-40B4-BE49-F238E27FC236}">
                <a16:creationId xmlns:a16="http://schemas.microsoft.com/office/drawing/2014/main" id="{79E0CDDF-F53F-AFBA-63F2-55EAF208CA03}"/>
              </a:ext>
            </a:extLst>
          </p:cNvPr>
          <p:cNvSpPr txBox="1"/>
          <p:nvPr/>
        </p:nvSpPr>
        <p:spPr>
          <a:xfrm>
            <a:off x="1" y="4521807"/>
            <a:ext cx="7207250" cy="212238"/>
          </a:xfrm>
          <a:prstGeom prst="rect">
            <a:avLst/>
          </a:prstGeom>
        </p:spPr>
        <p:txBody>
          <a:bodyPr vert="horz" wrap="square" lIns="0" tIns="12700" rIns="0" bIns="0" rtlCol="0">
            <a:spAutoFit/>
          </a:bodyPr>
          <a:lstStyle>
            <a:defPPr>
              <a:defRPr lang="fr-FR"/>
            </a:defPPr>
            <a:lvl1pPr marL="171450" indent="-171450">
              <a:lnSpc>
                <a:spcPts val="1700"/>
              </a:lnSpc>
              <a:buFont typeface="Arial" panose="020B0604020202020204" pitchFamily="34" charset="0"/>
              <a:buChar char="•"/>
              <a:defRPr sz="1400">
                <a:solidFill>
                  <a:srgbClr val="303030"/>
                </a:solidFill>
                <a:latin typeface="Aeonik" panose="02010503030300000000" pitchFamily="2" charset="0"/>
                <a:ea typeface="Calibri" panose="020F0502020204030204" pitchFamily="34" charset="0"/>
              </a:defRPr>
            </a:lvl1pPr>
          </a:lstStyle>
          <a:p>
            <a:pPr marL="0" indent="0" algn="r">
              <a:buNone/>
            </a:pPr>
            <a:r>
              <a:rPr lang="fr-FR" dirty="0"/>
              <a:t>Délivrance d’une attestation de formation professionnelle en fin de parcours.</a:t>
            </a:r>
          </a:p>
        </p:txBody>
      </p:sp>
      <p:sp>
        <p:nvSpPr>
          <p:cNvPr id="35" name="Trapèze 34">
            <a:extLst>
              <a:ext uri="{FF2B5EF4-FFF2-40B4-BE49-F238E27FC236}">
                <a16:creationId xmlns:a16="http://schemas.microsoft.com/office/drawing/2014/main" id="{62CC58B9-A482-0054-9A6D-923182100916}"/>
              </a:ext>
            </a:extLst>
          </p:cNvPr>
          <p:cNvSpPr/>
          <p:nvPr/>
        </p:nvSpPr>
        <p:spPr>
          <a:xfrm rot="10800000">
            <a:off x="4387850" y="3928235"/>
            <a:ext cx="3729543" cy="433070"/>
          </a:xfrm>
          <a:prstGeom prst="trapezoid">
            <a:avLst>
              <a:gd name="adj" fmla="val 67222"/>
            </a:avLst>
          </a:prstGeom>
          <a:solidFill>
            <a:srgbClr val="3030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24051F87-2D14-FB3C-10A6-C86F3E239B9E}"/>
              </a:ext>
            </a:extLst>
          </p:cNvPr>
          <p:cNvSpPr txBox="1"/>
          <p:nvPr/>
        </p:nvSpPr>
        <p:spPr>
          <a:xfrm>
            <a:off x="1999962" y="3913121"/>
            <a:ext cx="5435888" cy="461665"/>
          </a:xfrm>
          <a:prstGeom prst="rect">
            <a:avLst/>
          </a:prstGeom>
          <a:noFill/>
        </p:spPr>
        <p:txBody>
          <a:bodyPr wrap="square" rtlCol="0">
            <a:spAutoFit/>
          </a:bodyPr>
          <a:lstStyle>
            <a:defPPr>
              <a:defRPr lang="fr-FR"/>
            </a:defPPr>
            <a:lvl1pPr>
              <a:defRPr sz="2400" i="1">
                <a:solidFill>
                  <a:srgbClr val="303030"/>
                </a:solidFill>
                <a:latin typeface="Jupiter Mission" pitchFamily="2" charset="0"/>
              </a:defRPr>
            </a:lvl1pPr>
          </a:lstStyle>
          <a:p>
            <a:pPr algn="r"/>
            <a:r>
              <a:rPr lang="fr-FR" dirty="0">
                <a:solidFill>
                  <a:schemeClr val="bg1"/>
                </a:solidFill>
              </a:rPr>
              <a:t>VALIDATION</a:t>
            </a:r>
          </a:p>
        </p:txBody>
      </p:sp>
      <p:sp>
        <p:nvSpPr>
          <p:cNvPr id="4" name="object 32">
            <a:extLst>
              <a:ext uri="{FF2B5EF4-FFF2-40B4-BE49-F238E27FC236}">
                <a16:creationId xmlns:a16="http://schemas.microsoft.com/office/drawing/2014/main" id="{C2616026-8D83-D04D-7FE5-CD65072A65BD}"/>
              </a:ext>
            </a:extLst>
          </p:cNvPr>
          <p:cNvSpPr txBox="1"/>
          <p:nvPr/>
        </p:nvSpPr>
        <p:spPr>
          <a:xfrm>
            <a:off x="120650" y="1427078"/>
            <a:ext cx="762000" cy="566822"/>
          </a:xfrm>
          <a:prstGeom prst="rect">
            <a:avLst/>
          </a:prstGeom>
        </p:spPr>
        <p:txBody>
          <a:bodyPr vert="horz" wrap="square" lIns="0" tIns="12700" rIns="0" bIns="0" rtlCol="0">
            <a:spAutoFit/>
          </a:bodyPr>
          <a:lstStyle/>
          <a:p>
            <a:pPr marL="12700" algn="ctr">
              <a:lnSpc>
                <a:spcPct val="100000"/>
              </a:lnSpc>
              <a:spcBef>
                <a:spcPts val="100"/>
              </a:spcBef>
            </a:pPr>
            <a:r>
              <a:rPr lang="fr-FR" sz="3600" dirty="0">
                <a:solidFill>
                  <a:srgbClr val="24ABE3"/>
                </a:solidFill>
                <a:latin typeface="Jupiter Mission" pitchFamily="2" charset="0"/>
                <a:cs typeface="Dosis"/>
              </a:rPr>
              <a:t>M</a:t>
            </a:r>
            <a:endParaRPr lang="fr-FR" sz="3600" spc="20" dirty="0">
              <a:solidFill>
                <a:srgbClr val="24ABE3"/>
              </a:solidFill>
              <a:latin typeface="Jupiter Mission" pitchFamily="2" charset="0"/>
              <a:cs typeface="Dosis"/>
            </a:endParaRPr>
          </a:p>
        </p:txBody>
      </p:sp>
      <p:sp>
        <p:nvSpPr>
          <p:cNvPr id="10" name="object 32">
            <a:extLst>
              <a:ext uri="{FF2B5EF4-FFF2-40B4-BE49-F238E27FC236}">
                <a16:creationId xmlns:a16="http://schemas.microsoft.com/office/drawing/2014/main" id="{60F8AF88-D9AE-8685-D0B2-E4E70138FE5F}"/>
              </a:ext>
            </a:extLst>
          </p:cNvPr>
          <p:cNvSpPr txBox="1"/>
          <p:nvPr/>
        </p:nvSpPr>
        <p:spPr>
          <a:xfrm>
            <a:off x="824389" y="1488633"/>
            <a:ext cx="838200" cy="443711"/>
          </a:xfrm>
          <a:prstGeom prst="rect">
            <a:avLst/>
          </a:prstGeom>
        </p:spPr>
        <p:txBody>
          <a:bodyPr vert="horz" wrap="square" lIns="0" tIns="12700" rIns="0" bIns="0" rtlCol="0">
            <a:spAutoFit/>
          </a:bodyPr>
          <a:lstStyle/>
          <a:p>
            <a:pPr marL="12700" algn="ctr">
              <a:lnSpc>
                <a:spcPct val="100000"/>
              </a:lnSpc>
              <a:spcBef>
                <a:spcPts val="100"/>
              </a:spcBef>
            </a:pPr>
            <a:r>
              <a:rPr lang="fr-FR" sz="2800" dirty="0">
                <a:solidFill>
                  <a:schemeClr val="bg1"/>
                </a:solidFill>
                <a:latin typeface="Jupiter Mission" pitchFamily="2" charset="0"/>
                <a:cs typeface="Dosis"/>
              </a:rPr>
              <a:t>27</a:t>
            </a:r>
            <a:endParaRPr lang="fr-FR" sz="2800" spc="20" dirty="0">
              <a:solidFill>
                <a:schemeClr val="bg1"/>
              </a:solidFill>
              <a:latin typeface="Jupiter Mission" pitchFamily="2" charset="0"/>
              <a:cs typeface="Dosis"/>
            </a:endParaRPr>
          </a:p>
        </p:txBody>
      </p:sp>
      <p:sp>
        <p:nvSpPr>
          <p:cNvPr id="3" name="object 32">
            <a:extLst>
              <a:ext uri="{FF2B5EF4-FFF2-40B4-BE49-F238E27FC236}">
                <a16:creationId xmlns:a16="http://schemas.microsoft.com/office/drawing/2014/main" id="{AF617D8F-9A0F-4ED4-C002-AD26E2C0AE76}"/>
              </a:ext>
            </a:extLst>
          </p:cNvPr>
          <p:cNvSpPr txBox="1"/>
          <p:nvPr/>
        </p:nvSpPr>
        <p:spPr>
          <a:xfrm>
            <a:off x="2254250" y="1473562"/>
            <a:ext cx="5446266" cy="556434"/>
          </a:xfrm>
          <a:prstGeom prst="rect">
            <a:avLst/>
          </a:prstGeom>
        </p:spPr>
        <p:txBody>
          <a:bodyPr vert="horz" wrap="square" lIns="0" tIns="12700" rIns="0" bIns="0" rtlCol="0">
            <a:spAutoFit/>
          </a:bodyPr>
          <a:lstStyle/>
          <a:p>
            <a:pPr marL="12700">
              <a:lnSpc>
                <a:spcPts val="2000"/>
              </a:lnSpc>
            </a:pPr>
            <a:r>
              <a:rPr lang="fr-FR" sz="2800" dirty="0">
                <a:solidFill>
                  <a:schemeClr val="bg1"/>
                </a:solidFill>
              </a:rPr>
              <a:t>Formation Réparation de jantes peintes aluminium</a:t>
            </a:r>
            <a:endParaRPr lang="fr-FR" sz="2800" b="1" spc="20" dirty="0">
              <a:solidFill>
                <a:schemeClr val="bg1"/>
              </a:solidFill>
              <a:latin typeface="Aeonik" panose="02010503030300000000" pitchFamily="2" charset="0"/>
              <a:cs typeface="Dosis"/>
            </a:endParaRPr>
          </a:p>
        </p:txBody>
      </p:sp>
      <p:sp>
        <p:nvSpPr>
          <p:cNvPr id="11" name="object 62">
            <a:extLst>
              <a:ext uri="{FF2B5EF4-FFF2-40B4-BE49-F238E27FC236}">
                <a16:creationId xmlns:a16="http://schemas.microsoft.com/office/drawing/2014/main" id="{96B0CBFC-6D9C-60F6-B13F-8CBA48E44C88}"/>
              </a:ext>
            </a:extLst>
          </p:cNvPr>
          <p:cNvSpPr txBox="1"/>
          <p:nvPr/>
        </p:nvSpPr>
        <p:spPr>
          <a:xfrm>
            <a:off x="2254250" y="2187256"/>
            <a:ext cx="5099427" cy="199413"/>
          </a:xfrm>
          <a:prstGeom prst="rect">
            <a:avLst/>
          </a:prstGeom>
        </p:spPr>
        <p:txBody>
          <a:bodyPr vert="horz" wrap="square" lIns="0" tIns="14604" rIns="0" bIns="0" rtlCol="0">
            <a:spAutoFit/>
          </a:bodyPr>
          <a:lstStyle/>
          <a:p>
            <a:pPr marL="12700" algn="r">
              <a:lnSpc>
                <a:spcPct val="100000"/>
              </a:lnSpc>
              <a:spcBef>
                <a:spcPts val="114"/>
              </a:spcBef>
            </a:pPr>
            <a:r>
              <a:rPr lang="fr-FR" sz="1200" spc="200" dirty="0">
                <a:solidFill>
                  <a:srgbClr val="303030"/>
                </a:solidFill>
                <a:latin typeface="Aeonik" panose="02010503030300000000" pitchFamily="2" charset="0"/>
                <a:cs typeface="Trebuchet MS"/>
              </a:rPr>
              <a:t>Formation sur 2 jours (14h)</a:t>
            </a:r>
            <a:endParaRPr sz="1200" spc="200" dirty="0">
              <a:solidFill>
                <a:srgbClr val="303030"/>
              </a:solidFill>
              <a:latin typeface="Aeonik" panose="02010503030300000000" pitchFamily="2" charset="0"/>
              <a:cs typeface="Calibri"/>
            </a:endParaRPr>
          </a:p>
        </p:txBody>
      </p:sp>
    </p:spTree>
    <p:extLst>
      <p:ext uri="{BB962C8B-B14F-4D97-AF65-F5344CB8AC3E}">
        <p14:creationId xmlns:p14="http://schemas.microsoft.com/office/powerpoint/2010/main" val="4071714116"/>
      </p:ext>
    </p:extLst>
  </p:cSld>
  <p:clrMapOvr>
    <a:masterClrMapping/>
  </p:clrMapOvr>
</p:sld>
</file>

<file path=ppt/theme/theme1.xml><?xml version="1.0" encoding="utf-8"?>
<a:theme xmlns:a="http://schemas.openxmlformats.org/drawingml/2006/main" name="1_Conception personnalisée">
  <a:themeElements>
    <a:clrScheme name="Personnalisé 1">
      <a:dk1>
        <a:srgbClr val="30303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Aeonik"/>
        <a:ea typeface=""/>
        <a:cs typeface=""/>
      </a:majorFont>
      <a:minorFont>
        <a:latin typeface="Aeon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9BD3E391CEF44C9271EA1E9225D23D" ma:contentTypeVersion="16" ma:contentTypeDescription="Crée un document." ma:contentTypeScope="" ma:versionID="f0763d74538f59cf9a1ab2695a73838f">
  <xsd:schema xmlns:xsd="http://www.w3.org/2001/XMLSchema" xmlns:xs="http://www.w3.org/2001/XMLSchema" xmlns:p="http://schemas.microsoft.com/office/2006/metadata/properties" xmlns:ns2="7854e865-e257-4a55-8390-02b30cc48c44" xmlns:ns3="0690a086-ac6b-4d9f-86b7-bf8d6a6e0933" targetNamespace="http://schemas.microsoft.com/office/2006/metadata/properties" ma:root="true" ma:fieldsID="7da0d9fc324eb6628b18380f7bf2879d" ns2:_="" ns3:_="">
    <xsd:import namespace="7854e865-e257-4a55-8390-02b30cc48c44"/>
    <xsd:import namespace="0690a086-ac6b-4d9f-86b7-bf8d6a6e09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4e865-e257-4a55-8390-02b30cc48c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c3995fa0-50f9-451a-9dbf-c809354095c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90a086-ac6b-4d9f-86b7-bf8d6a6e0933"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4d11f0bf-16f0-47e3-8996-18ec2b69bc3a}" ma:internalName="TaxCatchAll" ma:showField="CatchAllData" ma:web="0690a086-ac6b-4d9f-86b7-bf8d6a6e0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E791BD-335D-4FAC-9820-F60D96054655}">
  <ds:schemaRefs>
    <ds:schemaRef ds:uri="http://schemas.microsoft.com/sharepoint/v3/contenttype/forms"/>
  </ds:schemaRefs>
</ds:datastoreItem>
</file>

<file path=customXml/itemProps2.xml><?xml version="1.0" encoding="utf-8"?>
<ds:datastoreItem xmlns:ds="http://schemas.openxmlformats.org/officeDocument/2006/customXml" ds:itemID="{21F7FBD7-B3CE-4478-AEE1-06A61C289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4e865-e257-4a55-8390-02b30cc48c44"/>
    <ds:schemaRef ds:uri="0690a086-ac6b-4d9f-86b7-bf8d6a6e0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TotalTime>
  <Words>3456</Words>
  <Application>Microsoft Office PowerPoint</Application>
  <PresentationFormat>Personnalisé</PresentationFormat>
  <Paragraphs>324</Paragraphs>
  <Slides>17</Slides>
  <Notes>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17</vt:i4>
      </vt:variant>
    </vt:vector>
  </HeadingPairs>
  <TitlesOfParts>
    <vt:vector size="32" baseType="lpstr">
      <vt:lpstr>Aeonik</vt:lpstr>
      <vt:lpstr>Arial</vt:lpstr>
      <vt:lpstr>Arimo</vt:lpstr>
      <vt:lpstr>AvantGarde LT Book</vt:lpstr>
      <vt:lpstr>Avenir LT Std 55 Roman</vt:lpstr>
      <vt:lpstr>Calibri</vt:lpstr>
      <vt:lpstr>Calibri Light</vt:lpstr>
      <vt:lpstr>Century Gothic</vt:lpstr>
      <vt:lpstr>Dosis</vt:lpstr>
      <vt:lpstr>Jupiter Mission</vt:lpstr>
      <vt:lpstr>Syne Bold</vt:lpstr>
      <vt:lpstr>Tahoma</vt:lpstr>
      <vt:lpstr>Trebuchet MS</vt:lpstr>
      <vt:lpstr>Wingdings</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armand lospied</dc:creator>
  <cp:lastModifiedBy>armand lospied</cp:lastModifiedBy>
  <cp:revision>1183</cp:revision>
  <cp:lastPrinted>2022-12-07T14:39:01Z</cp:lastPrinted>
  <dcterms:created xsi:type="dcterms:W3CDTF">2019-07-25T21:16:32Z</dcterms:created>
  <dcterms:modified xsi:type="dcterms:W3CDTF">2026-05-19T08:50:44Z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2019-07-25T00:00:00Z</vt:filetime>
  </property>
  <property fmtid="{D5CDD505-2E9C-101B-9397-08002B2CF9AE}" pid="3" name="Creator">
    <vt:lpwstr>Adobe InDesign CC 14.0 (Windows)</vt:lpwstr>
  </property>
  <property fmtid="{D5CDD505-2E9C-101B-9397-08002B2CF9AE}" pid="4" name="LastSaved">
    <vt:filetime>2019-07-25T00:00:00Z</vt:filetime>
  </property>
</Properties>
</file>